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1"/>
  </p:notesMasterIdLst>
  <p:sldIdLst>
    <p:sldId id="256" r:id="rId2"/>
    <p:sldId id="294" r:id="rId3"/>
    <p:sldId id="257" r:id="rId4"/>
    <p:sldId id="288" r:id="rId5"/>
    <p:sldId id="259" r:id="rId6"/>
    <p:sldId id="260" r:id="rId7"/>
    <p:sldId id="262" r:id="rId8"/>
    <p:sldId id="283" r:id="rId9"/>
    <p:sldId id="263" r:id="rId10"/>
    <p:sldId id="297" r:id="rId11"/>
    <p:sldId id="298" r:id="rId12"/>
    <p:sldId id="286" r:id="rId13"/>
    <p:sldId id="264" r:id="rId14"/>
    <p:sldId id="266" r:id="rId15"/>
    <p:sldId id="267" r:id="rId16"/>
    <p:sldId id="274" r:id="rId17"/>
    <p:sldId id="271" r:id="rId18"/>
    <p:sldId id="269" r:id="rId19"/>
    <p:sldId id="296" r:id="rId20"/>
    <p:sldId id="285" r:id="rId21"/>
    <p:sldId id="292" r:id="rId22"/>
    <p:sldId id="290" r:id="rId23"/>
    <p:sldId id="289" r:id="rId24"/>
    <p:sldId id="299" r:id="rId25"/>
    <p:sldId id="293" r:id="rId26"/>
    <p:sldId id="277" r:id="rId27"/>
    <p:sldId id="278" r:id="rId28"/>
    <p:sldId id="295" r:id="rId29"/>
    <p:sldId id="282" r:id="rId3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42F36E-0179-4FF7-BA11-E10F8A089152}">
          <p14:sldIdLst>
            <p14:sldId id="256"/>
            <p14:sldId id="294"/>
            <p14:sldId id="257"/>
            <p14:sldId id="288"/>
            <p14:sldId id="259"/>
            <p14:sldId id="260"/>
            <p14:sldId id="262"/>
            <p14:sldId id="283"/>
            <p14:sldId id="263"/>
            <p14:sldId id="297"/>
            <p14:sldId id="298"/>
            <p14:sldId id="286"/>
            <p14:sldId id="264"/>
            <p14:sldId id="266"/>
            <p14:sldId id="267"/>
            <p14:sldId id="274"/>
            <p14:sldId id="271"/>
            <p14:sldId id="269"/>
            <p14:sldId id="296"/>
            <p14:sldId id="285"/>
            <p14:sldId id="292"/>
            <p14:sldId id="290"/>
            <p14:sldId id="289"/>
            <p14:sldId id="299"/>
            <p14:sldId id="293"/>
            <p14:sldId id="277"/>
            <p14:sldId id="278"/>
            <p14:sldId id="295"/>
            <p14:sldId id="28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 Young" initials="BY"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82" autoAdjust="0"/>
    <p:restoredTop sz="77029" autoAdjust="0"/>
  </p:normalViewPr>
  <p:slideViewPr>
    <p:cSldViewPr>
      <p:cViewPr>
        <p:scale>
          <a:sx n="90" d="100"/>
          <a:sy n="90" d="100"/>
        </p:scale>
        <p:origin x="-252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210E9D3-8FC9-489E-923C-D5F1F6D9375B}" type="datetimeFigureOut">
              <a:rPr lang="en-US" smtClean="0"/>
              <a:t>3/19/2018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4CB1E-42C4-4148-8CE1-12CF1D4B8B79}" type="slidenum">
              <a:rPr lang="en-US" smtClean="0"/>
              <a:t>‹#›</a:t>
            </a:fld>
            <a:endParaRPr lang="en-US"/>
          </a:p>
        </p:txBody>
      </p:sp>
    </p:spTree>
    <p:extLst>
      <p:ext uri="{BB962C8B-B14F-4D97-AF65-F5344CB8AC3E}">
        <p14:creationId xmlns:p14="http://schemas.microsoft.com/office/powerpoint/2010/main" val="3977757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a:t>
            </a:r>
            <a:r>
              <a:rPr lang="en-US" baseline="0" dirty="0"/>
              <a:t>, I am Peter Cleary and I will be presenting the results of a radio telemetry study of South Fork Clearwater River steelhead in north central Idaho. This study is funded by the Bonneville Power </a:t>
            </a:r>
            <a:r>
              <a:rPr lang="en-US" baseline="0" dirty="0" smtClean="0"/>
              <a:t>Administration.  The </a:t>
            </a:r>
            <a:r>
              <a:rPr lang="en-US" baseline="0" dirty="0"/>
              <a:t>data I’ll be presenting was collected from 2013 to 2017.  </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1</a:t>
            </a:fld>
            <a:endParaRPr lang="en-US"/>
          </a:p>
        </p:txBody>
      </p:sp>
    </p:spTree>
    <p:extLst>
      <p:ext uri="{BB962C8B-B14F-4D97-AF65-F5344CB8AC3E}">
        <p14:creationId xmlns:p14="http://schemas.microsoft.com/office/powerpoint/2010/main" val="3395777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Yagi</a:t>
            </a:r>
            <a:r>
              <a:rPr lang="en-US" baseline="0" dirty="0" smtClean="0"/>
              <a:t> directional antenna's were used at stationary fixed sites.  Sites had 2 to 3 antennas to determine directions of movement.</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10</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Yagi</a:t>
            </a:r>
            <a:r>
              <a:rPr lang="en-US" baseline="0" dirty="0" smtClean="0"/>
              <a:t> directional antenna's were used at stationary fixed sites.  Sites had 2 to 3 antennas to determine directions of movement.</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11</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Steep terrain in the study</a:t>
            </a:r>
            <a:r>
              <a:rPr lang="en-US" baseline="0" dirty="0" smtClean="0"/>
              <a:t> area limited data collection to the road next to the river because it wasn’t possible to track in many tributaries without the additional expense of fixed wing aircraft.  The orange triangle shown in this image represents the receiver at Johns Creek were the elevation is about 730 m.  The ridgetops in this area are just over 1,000 m.</a:t>
            </a:r>
            <a:endParaRPr lang="en-US" dirty="0" smtClean="0"/>
          </a:p>
        </p:txBody>
      </p:sp>
      <p:sp>
        <p:nvSpPr>
          <p:cNvPr id="4" name="Slide Number Placeholder 3"/>
          <p:cNvSpPr>
            <a:spLocks noGrp="1"/>
          </p:cNvSpPr>
          <p:nvPr>
            <p:ph type="sldNum" sz="quarter" idx="10"/>
          </p:nvPr>
        </p:nvSpPr>
        <p:spPr/>
        <p:txBody>
          <a:bodyPr/>
          <a:lstStyle/>
          <a:p>
            <a:fld id="{AB94CB1E-42C4-4148-8CE1-12CF1D4B8B79}" type="slidenum">
              <a:rPr lang="en-US" smtClean="0"/>
              <a:t>12</a:t>
            </a:fld>
            <a:endParaRPr lang="en-US"/>
          </a:p>
        </p:txBody>
      </p:sp>
    </p:spTree>
    <p:extLst>
      <p:ext uri="{BB962C8B-B14F-4D97-AF65-F5344CB8AC3E}">
        <p14:creationId xmlns:p14="http://schemas.microsoft.com/office/powerpoint/2010/main" val="201066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a five year period the project met its goal of 120</a:t>
            </a:r>
            <a:r>
              <a:rPr lang="en-US" baseline="0" dirty="0"/>
              <a:t> radio tagged adults twice, once in 2015 and again in 2016, with the majority of steelhead radio tagged at Lower Granite </a:t>
            </a:r>
            <a:r>
              <a:rPr lang="en-US" baseline="0" dirty="0" smtClean="0"/>
              <a:t>Dam.</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13</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Tagging goals for natural</a:t>
            </a:r>
            <a:r>
              <a:rPr lang="en-US" baseline="0" dirty="0" smtClean="0"/>
              <a:t> origin fish were not reached in any year.  N</a:t>
            </a:r>
            <a:r>
              <a:rPr lang="en-US" dirty="0" smtClean="0"/>
              <a:t>ot </a:t>
            </a:r>
            <a:r>
              <a:rPr lang="en-US" dirty="0"/>
              <a:t>all fish</a:t>
            </a:r>
            <a:r>
              <a:rPr lang="en-US" baseline="0" dirty="0"/>
              <a:t> radio tagged were successfully tracked.  Some fish were known to have been harvested during the study while others may have regurgitated their radio tags.</a:t>
            </a:r>
          </a:p>
          <a:p>
            <a:r>
              <a:rPr lang="en-US" baseline="0" dirty="0"/>
              <a:t>Also tagging goals for supplemental fish were overshot because a number of fish tagged in the SFCWR were assumed to be wild at tagging but PBT genetic analysis later showed they were unmarked hatchery adult steelhead.</a:t>
            </a:r>
          </a:p>
        </p:txBody>
      </p:sp>
      <p:sp>
        <p:nvSpPr>
          <p:cNvPr id="4" name="Slide Number Placeholder 3"/>
          <p:cNvSpPr>
            <a:spLocks noGrp="1"/>
          </p:cNvSpPr>
          <p:nvPr>
            <p:ph type="sldNum" sz="quarter" idx="10"/>
          </p:nvPr>
        </p:nvSpPr>
        <p:spPr/>
        <p:txBody>
          <a:bodyPr/>
          <a:lstStyle/>
          <a:p>
            <a:fld id="{AB94CB1E-42C4-4148-8CE1-12CF1D4B8B79}" type="slidenum">
              <a:rPr lang="en-US" smtClean="0"/>
              <a:t>14</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but limited way to look a the</a:t>
            </a:r>
            <a:r>
              <a:rPr lang="en-US" baseline="0" dirty="0"/>
              <a:t> results for any one year is to map waypoints in Google Earth.  This </a:t>
            </a:r>
            <a:r>
              <a:rPr lang="en-US" baseline="0" dirty="0" smtClean="0"/>
              <a:t>data shows </a:t>
            </a:r>
            <a:r>
              <a:rPr lang="en-US" baseline="0" dirty="0"/>
              <a:t>the furthest upstream location detected in 2014.  The red dots represent Conventional hatchery steelhead, the green dots represent the </a:t>
            </a:r>
            <a:r>
              <a:rPr lang="en-US" baseline="0" dirty="0" smtClean="0"/>
              <a:t>Supplementation </a:t>
            </a:r>
            <a:r>
              <a:rPr lang="en-US" baseline="0" dirty="0"/>
              <a:t>hatchery steelhead, and the blue dots represent natural origin steelhead.  Notice that multiple detections at a single way point can occur but may appear as one way point on the map.  </a:t>
            </a:r>
          </a:p>
        </p:txBody>
      </p:sp>
      <p:sp>
        <p:nvSpPr>
          <p:cNvPr id="4" name="Slide Number Placeholder 3"/>
          <p:cNvSpPr>
            <a:spLocks noGrp="1"/>
          </p:cNvSpPr>
          <p:nvPr>
            <p:ph type="sldNum" sz="quarter" idx="10"/>
          </p:nvPr>
        </p:nvSpPr>
        <p:spPr/>
        <p:txBody>
          <a:bodyPr/>
          <a:lstStyle/>
          <a:p>
            <a:fld id="{AB94CB1E-42C4-4148-8CE1-12CF1D4B8B79}" type="slidenum">
              <a:rPr lang="en-US" smtClean="0"/>
              <a:t>15</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more objective way to look</a:t>
            </a:r>
            <a:r>
              <a:rPr lang="en-US" baseline="0" dirty="0" smtClean="0"/>
              <a:t> at the data is shown in these frequency plots where the data is plotted by river kilometer.  The dashed lines in the plots represent juvenile release locations.  The data is still a bit difficult to view because the scale of spawning is large and there is a large amount of variation </a:t>
            </a:r>
            <a:r>
              <a:rPr lang="en-US" baseline="0" dirty="0"/>
              <a:t>in annual spawning </a:t>
            </a:r>
            <a:r>
              <a:rPr lang="en-US" baseline="0" dirty="0" smtClean="0"/>
              <a:t>distribution.  However</a:t>
            </a:r>
            <a:r>
              <a:rPr lang="en-US" baseline="0" dirty="0"/>
              <a:t>, there are two patterns in the data that are worth </a:t>
            </a:r>
            <a:r>
              <a:rPr lang="en-US" baseline="0" dirty="0" smtClean="0"/>
              <a:t>noting: </a:t>
            </a:r>
          </a:p>
          <a:p>
            <a:endParaRPr lang="en-US" baseline="0" dirty="0"/>
          </a:p>
          <a:p>
            <a:r>
              <a:rPr lang="en-US" baseline="0" dirty="0"/>
              <a:t>	1) Spawning locations tend to clump up near juvenile release locations, and </a:t>
            </a:r>
          </a:p>
          <a:p>
            <a:r>
              <a:rPr lang="en-US" baseline="0" dirty="0"/>
              <a:t>	2) Few fish are spawning past river kilometer 71</a:t>
            </a:r>
          </a:p>
        </p:txBody>
      </p:sp>
      <p:sp>
        <p:nvSpPr>
          <p:cNvPr id="4" name="Slide Number Placeholder 3"/>
          <p:cNvSpPr>
            <a:spLocks noGrp="1"/>
          </p:cNvSpPr>
          <p:nvPr>
            <p:ph type="sldNum" sz="quarter" idx="10"/>
          </p:nvPr>
        </p:nvSpPr>
        <p:spPr/>
        <p:txBody>
          <a:bodyPr/>
          <a:lstStyle/>
          <a:p>
            <a:fld id="{AB94CB1E-42C4-4148-8CE1-12CF1D4B8B79}" type="slidenum">
              <a:rPr lang="en-US" smtClean="0"/>
              <a:t>16</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a:t>
            </a:r>
            <a:r>
              <a:rPr lang="en-US" baseline="0" dirty="0"/>
              <a:t> from the patterns just noted in the annual spawning distribution </a:t>
            </a:r>
            <a:r>
              <a:rPr lang="en-US" baseline="0" dirty="0" smtClean="0"/>
              <a:t>the overlapping confidence intervals show there </a:t>
            </a:r>
            <a:r>
              <a:rPr lang="en-US" baseline="0" dirty="0"/>
              <a:t>was no statistical difference in the spawning locations chosen by Conventional, </a:t>
            </a:r>
            <a:r>
              <a:rPr lang="en-US" baseline="0" dirty="0" smtClean="0"/>
              <a:t>Supplementation, </a:t>
            </a:r>
            <a:r>
              <a:rPr lang="en-US" baseline="0" dirty="0"/>
              <a:t>or natural origin steelhead in any given </a:t>
            </a:r>
            <a:r>
              <a:rPr lang="en-US" baseline="0" dirty="0" smtClean="0"/>
              <a:t>year.</a:t>
            </a:r>
            <a:endParaRPr lang="en-US" baseline="0" dirty="0"/>
          </a:p>
        </p:txBody>
      </p:sp>
      <p:sp>
        <p:nvSpPr>
          <p:cNvPr id="4" name="Slide Number Placeholder 3"/>
          <p:cNvSpPr>
            <a:spLocks noGrp="1"/>
          </p:cNvSpPr>
          <p:nvPr>
            <p:ph type="sldNum" sz="quarter" idx="10"/>
          </p:nvPr>
        </p:nvSpPr>
        <p:spPr/>
        <p:txBody>
          <a:bodyPr/>
          <a:lstStyle/>
          <a:p>
            <a:fld id="{AB94CB1E-42C4-4148-8CE1-12CF1D4B8B79}" type="slidenum">
              <a:rPr lang="en-US" smtClean="0"/>
              <a:t>17</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spawning</a:t>
            </a:r>
            <a:r>
              <a:rPr lang="en-US" baseline="0" dirty="0"/>
              <a:t> distribution by major river sections instead of just by river kilometers we can see that the majority of the Conventional hatchery adults spawn between Rkm 32 and 62.  And a greater percent of natural origin adults spawn upstream of Rkm 71</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18</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 of tributaries for spawning was documented for some, but not all, tributaries because we were not able to conduct radio telemetry surveys in all tributaries.  Seventeen percent of the fish detected in tributaries were detected in one or more tributary the study.  The majority of the fish detected were from the Supplementation group.  However, for the tributaries that we did monitor we found that the tributaries most used were located upstream of the Red House Hole at Rkm 31 and downstream of the </a:t>
            </a:r>
            <a:r>
              <a:rPr lang="en-US" baseline="0" dirty="0" err="1" smtClean="0"/>
              <a:t>Peasley</a:t>
            </a:r>
            <a:r>
              <a:rPr lang="en-US" baseline="0" dirty="0" smtClean="0"/>
              <a:t> Creek.  In a few limited cases were able to visually identify </a:t>
            </a:r>
            <a:r>
              <a:rPr lang="en-US" baseline="0" dirty="0" err="1" smtClean="0"/>
              <a:t>redds</a:t>
            </a:r>
            <a:r>
              <a:rPr lang="en-US" baseline="0" dirty="0" smtClean="0"/>
              <a:t>.  But we believe spawning in the South Fork Clearwater River is occurring in the river as well as it’s tributaries.  </a:t>
            </a:r>
            <a:endParaRPr lang="en-US" baseline="0" dirty="0"/>
          </a:p>
        </p:txBody>
      </p:sp>
      <p:sp>
        <p:nvSpPr>
          <p:cNvPr id="4" name="Slide Number Placeholder 3"/>
          <p:cNvSpPr>
            <a:spLocks noGrp="1"/>
          </p:cNvSpPr>
          <p:nvPr>
            <p:ph type="sldNum" sz="quarter" idx="10"/>
          </p:nvPr>
        </p:nvSpPr>
        <p:spPr/>
        <p:txBody>
          <a:bodyPr/>
          <a:lstStyle/>
          <a:p>
            <a:fld id="{AB94CB1E-42C4-4148-8CE1-12CF1D4B8B79}" type="slidenum">
              <a:rPr lang="en-US" smtClean="0"/>
              <a:t>19</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radio telemetry study was to determine if natural and hatchery steelhead </a:t>
            </a:r>
            <a:r>
              <a:rPr lang="en-US" dirty="0" smtClean="0"/>
              <a:t>spawn</a:t>
            </a:r>
            <a:r>
              <a:rPr lang="en-US" baseline="0" dirty="0" smtClean="0"/>
              <a:t> in the same areas </a:t>
            </a:r>
            <a:r>
              <a:rPr lang="en-US" dirty="0" smtClean="0"/>
              <a:t>in </a:t>
            </a:r>
            <a:r>
              <a:rPr lang="en-US" dirty="0"/>
              <a:t>the South Fork Clearwater River</a:t>
            </a:r>
            <a:r>
              <a:rPr lang="en-US" dirty="0" smtClean="0"/>
              <a:t>.  If</a:t>
            </a:r>
            <a:r>
              <a:rPr lang="en-US" baseline="0" dirty="0" smtClean="0"/>
              <a:t> spawning occurred in different areas it could account for differences in productivity of natural and hatchery spawners.</a:t>
            </a:r>
            <a:endParaRPr lang="en-US" dirty="0"/>
          </a:p>
          <a:p>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2</a:t>
            </a:fld>
            <a:endParaRPr lang="en-US"/>
          </a:p>
        </p:txBody>
      </p:sp>
    </p:spTree>
    <p:extLst>
      <p:ext uri="{BB962C8B-B14F-4D97-AF65-F5344CB8AC3E}">
        <p14:creationId xmlns:p14="http://schemas.microsoft.com/office/powerpoint/2010/main" val="3381371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aspect of spawning that examined by the study was spawn timing.  Statistically </a:t>
            </a:r>
            <a:r>
              <a:rPr lang="en-US" baseline="0" dirty="0"/>
              <a:t>hatchery conventional spawners had an earlier mean spawn timing that the </a:t>
            </a:r>
            <a:r>
              <a:rPr lang="en-US" baseline="0" dirty="0" smtClean="0"/>
              <a:t>Supplementation </a:t>
            </a:r>
            <a:r>
              <a:rPr lang="en-US" baseline="0" dirty="0"/>
              <a:t>hatchery spawners.  The </a:t>
            </a:r>
            <a:r>
              <a:rPr lang="en-US" baseline="0" dirty="0" smtClean="0"/>
              <a:t>ten day difference may </a:t>
            </a:r>
            <a:r>
              <a:rPr lang="en-US" baseline="0" dirty="0"/>
              <a:t>be biologically </a:t>
            </a:r>
            <a:r>
              <a:rPr lang="en-US" baseline="0" dirty="0" smtClean="0"/>
              <a:t>insignificant and the time of tagging could have influenced results because Conventional tagging goals were usually the first met at Lower Granite Dam during the fall.   Natural origin fish were tended to be tagged later in the spring.  Additionally some of the fish we assumed to be natural origin at the time of tagging were later reassigned to the Supplemental group during the analysis of the data after genetic test results were received.</a:t>
            </a:r>
            <a:endParaRPr lang="en-US" baseline="0" dirty="0"/>
          </a:p>
        </p:txBody>
      </p:sp>
      <p:sp>
        <p:nvSpPr>
          <p:cNvPr id="4" name="Slide Number Placeholder 3"/>
          <p:cNvSpPr>
            <a:spLocks noGrp="1"/>
          </p:cNvSpPr>
          <p:nvPr>
            <p:ph type="sldNum" sz="quarter" idx="10"/>
          </p:nvPr>
        </p:nvSpPr>
        <p:spPr/>
        <p:txBody>
          <a:bodyPr/>
          <a:lstStyle/>
          <a:p>
            <a:fld id="{AB94CB1E-42C4-4148-8CE1-12CF1D4B8B79}" type="slidenum">
              <a:rPr lang="en-US" smtClean="0"/>
              <a:t>20</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i</a:t>
            </a:r>
            <a:r>
              <a:rPr lang="en-US" dirty="0" smtClean="0"/>
              <a:t>f </a:t>
            </a:r>
            <a:r>
              <a:rPr lang="en-US" dirty="0"/>
              <a:t>we look at the inter-annual mean spawning timing by major river section instead of the overall mean a pattern emerges that shows spawn timing is earliest at the lower elevations and latest at highest </a:t>
            </a:r>
            <a:r>
              <a:rPr lang="en-US" dirty="0" smtClean="0"/>
              <a:t>elevations.</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21</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mentioned</a:t>
            </a:r>
            <a:r>
              <a:rPr lang="en-US" baseline="0" dirty="0"/>
              <a:t> the velocity barrier </a:t>
            </a:r>
            <a:r>
              <a:rPr lang="en-US" baseline="0" dirty="0" smtClean="0"/>
              <a:t>earlier </a:t>
            </a:r>
            <a:r>
              <a:rPr lang="en-US" baseline="0" dirty="0"/>
              <a:t>times today.  This is what it looks like looking upstream.  It is a section of river approximately 3 rkm long with high velocity rapids.</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22</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percent</a:t>
            </a:r>
            <a:r>
              <a:rPr lang="en-US" baseline="0" dirty="0"/>
              <a:t> of the radio tagged fish tracked upstream from rkm 71 has ranged from less than 2% to more than 20%.  However, it’s not known if all radio tagged fish intended to migrate upstream of the barrier because:</a:t>
            </a:r>
          </a:p>
          <a:p>
            <a:endParaRPr lang="en-US" baseline="0" dirty="0"/>
          </a:p>
          <a:p>
            <a:r>
              <a:rPr lang="en-US" baseline="0" dirty="0" smtClean="0"/>
              <a:t>1</a:t>
            </a:r>
            <a:r>
              <a:rPr lang="en-US" baseline="0" dirty="0"/>
              <a:t>) the juvenile release location was not known for </a:t>
            </a:r>
            <a:r>
              <a:rPr lang="en-US" baseline="0" dirty="0" smtClean="0"/>
              <a:t>all radio tagged adults and</a:t>
            </a:r>
            <a:endParaRPr lang="en-US" baseline="0" dirty="0"/>
          </a:p>
          <a:p>
            <a:r>
              <a:rPr lang="en-US" baseline="0" dirty="0"/>
              <a:t>	</a:t>
            </a:r>
            <a:endParaRPr lang="en-US" baseline="0" dirty="0" smtClean="0"/>
          </a:p>
          <a:p>
            <a:r>
              <a:rPr lang="en-US" baseline="0" dirty="0" smtClean="0"/>
              <a:t>2</a:t>
            </a:r>
            <a:r>
              <a:rPr lang="en-US" baseline="0" dirty="0"/>
              <a:t>) not all fish detected </a:t>
            </a:r>
            <a:r>
              <a:rPr lang="en-US" baseline="0" dirty="0" smtClean="0"/>
              <a:t>near </a:t>
            </a:r>
            <a:r>
              <a:rPr lang="en-US" baseline="0" dirty="0"/>
              <a:t>rkm 71 were released upstream of rkm </a:t>
            </a:r>
            <a:r>
              <a:rPr lang="en-US" baseline="0" dirty="0" smtClean="0"/>
              <a:t>71 as juveniles.</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23</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we look at just the radio</a:t>
            </a:r>
            <a:r>
              <a:rPr lang="en-US" baseline="0" dirty="0" smtClean="0"/>
              <a:t> tagged fish with a known juvenile release location we see that a higher percent of steelhead released as juveniles above the velocity barrier were successful at passing the velocity barrier than those released as juveniles downstream of the velocity barrier.</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24</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is the velocity barrier a barriers. Cramer associates modeled stream flow through the velocity barrier in 2016 and paired the data with movement of radio tagged </a:t>
            </a:r>
            <a:r>
              <a:rPr lang="en-US" dirty="0" smtClean="0"/>
              <a:t>fish </a:t>
            </a:r>
            <a:r>
              <a:rPr lang="en-US" dirty="0"/>
              <a:t>through the barrier.  They determined that </a:t>
            </a:r>
            <a:r>
              <a:rPr lang="en-US" dirty="0" smtClean="0"/>
              <a:t>around 1000 </a:t>
            </a:r>
            <a:r>
              <a:rPr lang="en-US" dirty="0" err="1"/>
              <a:t>cfs</a:t>
            </a:r>
            <a:r>
              <a:rPr lang="en-US" dirty="0"/>
              <a:t> the velocities in the river would be faster than the theoretical swimming speed of a 90 cm steelhead.  So the velocity barrier is a barrier around 1000 </a:t>
            </a:r>
            <a:r>
              <a:rPr lang="en-US" dirty="0" err="1"/>
              <a:t>cfs</a:t>
            </a:r>
            <a:r>
              <a:rPr lang="en-US" dirty="0" smtClean="0"/>
              <a:t>.</a:t>
            </a:r>
          </a:p>
        </p:txBody>
      </p:sp>
      <p:sp>
        <p:nvSpPr>
          <p:cNvPr id="4" name="Slide Number Placeholder 3"/>
          <p:cNvSpPr>
            <a:spLocks noGrp="1"/>
          </p:cNvSpPr>
          <p:nvPr>
            <p:ph type="sldNum" sz="quarter" idx="10"/>
          </p:nvPr>
        </p:nvSpPr>
        <p:spPr/>
        <p:txBody>
          <a:bodyPr/>
          <a:lstStyle/>
          <a:p>
            <a:fld id="{AB94CB1E-42C4-4148-8CE1-12CF1D4B8B79}" type="slidenum">
              <a:rPr lang="en-US" smtClean="0"/>
              <a:t>25</a:t>
            </a:fld>
            <a:endParaRPr lang="en-US"/>
          </a:p>
        </p:txBody>
      </p:sp>
    </p:spTree>
    <p:extLst>
      <p:ext uri="{BB962C8B-B14F-4D97-AF65-F5344CB8AC3E}">
        <p14:creationId xmlns:p14="http://schemas.microsoft.com/office/powerpoint/2010/main" val="1519365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Restate</a:t>
            </a:r>
            <a:r>
              <a:rPr lang="en-US" baseline="0" dirty="0"/>
              <a:t> the three management questions and give short answers</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26</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a:t>
            </a:r>
            <a:r>
              <a:rPr lang="en-US" baseline="0" dirty="0" smtClean="0"/>
              <a:t> answer] &amp;</a:t>
            </a:r>
          </a:p>
          <a:p>
            <a:endParaRPr lang="en-US" baseline="0" dirty="0" smtClean="0"/>
          </a:p>
          <a:p>
            <a:r>
              <a:rPr lang="en-US" baseline="0" dirty="0" smtClean="0"/>
              <a:t>Additionally, steelhead tend to return to where they were released.  If managers desire more steelhead above the velocity barrier there are several options but the simplest may be to release more fish upstream of Rkm 71.</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27</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end today I’d like to acknowledge our co-managers at NOAA </a:t>
            </a:r>
            <a:r>
              <a:rPr lang="en-US" dirty="0" smtClean="0"/>
              <a:t>Fisheries</a:t>
            </a:r>
            <a:r>
              <a:rPr lang="en-US" baseline="0" dirty="0" smtClean="0"/>
              <a:t> </a:t>
            </a:r>
            <a:r>
              <a:rPr lang="en-US" dirty="0" smtClean="0"/>
              <a:t>and </a:t>
            </a:r>
            <a:r>
              <a:rPr lang="en-US" dirty="0"/>
              <a:t>IDFG for </a:t>
            </a:r>
            <a:r>
              <a:rPr lang="en-US" dirty="0" smtClean="0"/>
              <a:t>assistance trapping</a:t>
            </a:r>
            <a:r>
              <a:rPr lang="en-US" baseline="0" dirty="0" smtClean="0"/>
              <a:t> and </a:t>
            </a:r>
            <a:r>
              <a:rPr lang="en-US" dirty="0" smtClean="0"/>
              <a:t>radio </a:t>
            </a:r>
            <a:r>
              <a:rPr lang="en-US" dirty="0"/>
              <a:t>tagging </a:t>
            </a:r>
            <a:r>
              <a:rPr lang="en-US" dirty="0" smtClean="0"/>
              <a:t>adult steelhead</a:t>
            </a:r>
            <a:r>
              <a:rPr lang="en-US" baseline="0" dirty="0" smtClean="0"/>
              <a:t> </a:t>
            </a:r>
            <a:r>
              <a:rPr lang="en-US" dirty="0" smtClean="0"/>
              <a:t>at </a:t>
            </a:r>
            <a:r>
              <a:rPr lang="en-US" dirty="0"/>
              <a:t>Lower Granite </a:t>
            </a:r>
            <a:r>
              <a:rPr lang="en-US" dirty="0" smtClean="0"/>
              <a:t>Dam and in the South Fork</a:t>
            </a:r>
            <a:r>
              <a:rPr lang="en-US" baseline="0" dirty="0" smtClean="0"/>
              <a:t> Clearwater River</a:t>
            </a:r>
            <a:r>
              <a:rPr lang="en-US" dirty="0" smtClean="0"/>
              <a:t>. I’d also like to</a:t>
            </a:r>
            <a:r>
              <a:rPr lang="en-US" baseline="0" dirty="0" smtClean="0"/>
              <a:t> acknowledge BPA funding for the NPT Watershed project that funded the study contracted to Crammer Associates.  </a:t>
            </a:r>
            <a:r>
              <a:rPr lang="en-US" dirty="0" smtClean="0"/>
              <a:t>And I’d like to give a special</a:t>
            </a:r>
            <a:r>
              <a:rPr lang="en-US" baseline="0" dirty="0" smtClean="0"/>
              <a:t> thanks to the PSMFC for their help with the separation by code trapping system and covering the cost of my registration for this event.</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28</a:t>
            </a:fld>
            <a:endParaRPr lang="en-US"/>
          </a:p>
        </p:txBody>
      </p:sp>
    </p:spTree>
    <p:extLst>
      <p:ext uri="{BB962C8B-B14F-4D97-AF65-F5344CB8AC3E}">
        <p14:creationId xmlns:p14="http://schemas.microsoft.com/office/powerpoint/2010/main" val="2769565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I’ll</a:t>
            </a:r>
            <a:r>
              <a:rPr lang="en-US" baseline="0" dirty="0"/>
              <a:t> end this presentation and welcome any questions you might have.</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29</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South Fork Clearwater steelhead are part of the Clearwater River Steelhead Major Population Group of Snake River summer steelhead. </a:t>
            </a:r>
            <a:r>
              <a:rPr lang="en-US" baseline="0" dirty="0" smtClean="0"/>
              <a:t>This </a:t>
            </a:r>
            <a:r>
              <a:rPr lang="en-US" baseline="0" dirty="0"/>
              <a:t>major population group has six population areas.  The western end of the MGP begins at the confluence of the Clearwater </a:t>
            </a:r>
            <a:r>
              <a:rPr lang="en-US" baseline="0" dirty="0" smtClean="0"/>
              <a:t>River at Idaho’s western border.   </a:t>
            </a:r>
            <a:r>
              <a:rPr lang="en-US" baseline="0" dirty="0"/>
              <a:t>The eastern end is the Bitterroot Mountain range at the Montana border.  Steelhead in the lower portion of the South Fork Clearwater River are considered to be part of the Lower Mainstem population with predominantly A-Run type steelhead.  Steelhead in the upper portion of the South Fork Clearwater River are considered to be part of the South Fork Clearwater River population with predominantly B-Run type steelhead.  </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3</a:t>
            </a:fld>
            <a:endParaRPr lang="en-US"/>
          </a:p>
        </p:txBody>
      </p:sp>
    </p:spTree>
    <p:extLst>
      <p:ext uri="{BB962C8B-B14F-4D97-AF65-F5344CB8AC3E}">
        <p14:creationId xmlns:p14="http://schemas.microsoft.com/office/powerpoint/2010/main" val="215022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aseline="0" dirty="0" smtClean="0"/>
              <a:t>This study treated steelhead </a:t>
            </a:r>
            <a:r>
              <a:rPr lang="en-US" baseline="0" dirty="0"/>
              <a:t>in the lower and upper portions of the South Fork Clearwater River as one </a:t>
            </a:r>
            <a:r>
              <a:rPr lang="en-US" baseline="0" dirty="0" smtClean="0"/>
              <a:t>population.  </a:t>
            </a:r>
            <a:r>
              <a:rPr lang="en-US" dirty="0" smtClean="0"/>
              <a:t>The</a:t>
            </a:r>
            <a:r>
              <a:rPr lang="en-US" baseline="0" dirty="0" smtClean="0"/>
              <a:t> study area for the radio telemetry study was the </a:t>
            </a:r>
            <a:r>
              <a:rPr lang="en-US" dirty="0" smtClean="0"/>
              <a:t>entire </a:t>
            </a:r>
            <a:r>
              <a:rPr lang="en-US" dirty="0"/>
              <a:t>South Fork Clearwater</a:t>
            </a:r>
            <a:r>
              <a:rPr lang="en-US" baseline="0" dirty="0"/>
              <a:t> </a:t>
            </a:r>
            <a:r>
              <a:rPr lang="en-US" baseline="0" dirty="0" smtClean="0"/>
              <a:t>River.</a:t>
            </a:r>
            <a:endParaRPr lang="en-US" baseline="0" dirty="0"/>
          </a:p>
          <a:p>
            <a:endParaRPr lang="en-US" baseline="0" dirty="0"/>
          </a:p>
          <a:p>
            <a:r>
              <a:rPr lang="en-US" baseline="0" dirty="0"/>
              <a:t>Elevation at </a:t>
            </a:r>
            <a:r>
              <a:rPr lang="en-US" baseline="0" dirty="0" err="1"/>
              <a:t>Kooskia</a:t>
            </a:r>
            <a:r>
              <a:rPr lang="en-US" baseline="0" dirty="0"/>
              <a:t>: 1,293 ft or  394 m</a:t>
            </a:r>
          </a:p>
          <a:p>
            <a:r>
              <a:rPr lang="en-US" baseline="0" dirty="0"/>
              <a:t>Elevation at Elk City: 4,006 ft or 1,220 m</a:t>
            </a:r>
          </a:p>
          <a:p>
            <a:endParaRPr lang="en-US" baseline="0" dirty="0"/>
          </a:p>
          <a:p>
            <a:r>
              <a:rPr lang="en-US" baseline="0" dirty="0"/>
              <a:t>Important juvenile release sites to note on this map are:</a:t>
            </a:r>
          </a:p>
          <a:p>
            <a:r>
              <a:rPr lang="en-US" baseline="0" dirty="0"/>
              <a:t>	Red House Hole at rkm 31</a:t>
            </a:r>
          </a:p>
          <a:p>
            <a:r>
              <a:rPr lang="en-US" baseline="0" dirty="0"/>
              <a:t>	Meadow Creek at rkm 53 </a:t>
            </a:r>
          </a:p>
          <a:p>
            <a:r>
              <a:rPr lang="en-US" baseline="0" dirty="0"/>
              <a:t>	</a:t>
            </a:r>
            <a:r>
              <a:rPr lang="en-US" baseline="0" dirty="0" err="1"/>
              <a:t>Peasley</a:t>
            </a:r>
            <a:r>
              <a:rPr lang="en-US" baseline="0" dirty="0"/>
              <a:t> Creek at </a:t>
            </a:r>
            <a:r>
              <a:rPr lang="en-US" baseline="0" dirty="0" err="1"/>
              <a:t>rkm</a:t>
            </a:r>
            <a:r>
              <a:rPr lang="en-US" baseline="0" dirty="0"/>
              <a:t> 62 and</a:t>
            </a:r>
          </a:p>
          <a:p>
            <a:r>
              <a:rPr lang="en-US" baseline="0" dirty="0"/>
              <a:t>	Newsome Creek at rkm 84</a:t>
            </a:r>
          </a:p>
          <a:p>
            <a:endParaRPr lang="en-US" baseline="0" dirty="0"/>
          </a:p>
          <a:p>
            <a:r>
              <a:rPr lang="en-US" baseline="0" dirty="0"/>
              <a:t>Also important to note is the presence of a series of rapids at rkm 71 that’s been commonly referred to the last couple of years as the Velocity Barrier that I’ll discuss later in this presentation</a:t>
            </a:r>
            <a:r>
              <a:rPr lang="en-US" baseline="0" dirty="0" smtClean="0"/>
              <a:t>.  Landmarks at this location include highway mile marker 28 near a place in the road referred to as the Hanging Rock.</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4</a:t>
            </a:fld>
            <a:endParaRPr lang="en-US"/>
          </a:p>
        </p:txBody>
      </p:sp>
    </p:spTree>
    <p:extLst>
      <p:ext uri="{BB962C8B-B14F-4D97-AF65-F5344CB8AC3E}">
        <p14:creationId xmlns:p14="http://schemas.microsoft.com/office/powerpoint/2010/main" val="938839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talk</a:t>
            </a:r>
            <a:r>
              <a:rPr lang="en-US" baseline="0" dirty="0"/>
              <a:t> about the study I  feel it’s important to talk about the hatchery programs in the South Fork Clearwater River because it’s generally accepted that steelhead will return as adults to the areas they were released as juveniles.</a:t>
            </a:r>
          </a:p>
          <a:p>
            <a:endParaRPr lang="en-US" baseline="0" dirty="0"/>
          </a:p>
          <a:p>
            <a:r>
              <a:rPr lang="en-US" baseline="0" dirty="0"/>
              <a:t>The annual production goal for juvenile hatchery steelhead released into the South Fork Clearwater River is close to 1.2 million smolts per year.  </a:t>
            </a:r>
          </a:p>
          <a:p>
            <a:endParaRPr lang="en-US" baseline="0" dirty="0" smtClean="0"/>
          </a:p>
          <a:p>
            <a:r>
              <a:rPr lang="en-US" baseline="0" dirty="0" smtClean="0"/>
              <a:t>Juvenile </a:t>
            </a:r>
            <a:r>
              <a:rPr lang="en-US" baseline="0" dirty="0"/>
              <a:t>smolts are produced for two purposes; </a:t>
            </a:r>
            <a:r>
              <a:rPr lang="en-US" baseline="0" dirty="0" smtClean="0"/>
              <a:t>harvest mitigation and hatchery supplementation.  </a:t>
            </a:r>
          </a:p>
          <a:p>
            <a:endParaRPr lang="en-US" baseline="0" dirty="0" smtClean="0"/>
          </a:p>
          <a:p>
            <a:r>
              <a:rPr lang="en-US" baseline="0" dirty="0" smtClean="0"/>
              <a:t>Juvenile </a:t>
            </a:r>
            <a:r>
              <a:rPr lang="en-US" baseline="0" dirty="0"/>
              <a:t>smolts produced for </a:t>
            </a:r>
            <a:r>
              <a:rPr lang="en-US" baseline="0" dirty="0" smtClean="0"/>
              <a:t>harvest </a:t>
            </a:r>
            <a:r>
              <a:rPr lang="en-US" baseline="0" dirty="0" err="1" smtClean="0"/>
              <a:t>mitigaton</a:t>
            </a:r>
            <a:r>
              <a:rPr lang="en-US" baseline="0" dirty="0" smtClean="0"/>
              <a:t> generally </a:t>
            </a:r>
            <a:r>
              <a:rPr lang="en-US" baseline="0" dirty="0"/>
              <a:t>have an adipose fin clip and referred to in this presentation as Conventional.</a:t>
            </a:r>
          </a:p>
          <a:p>
            <a:endParaRPr lang="en-US" baseline="0" dirty="0" smtClean="0"/>
          </a:p>
          <a:p>
            <a:r>
              <a:rPr lang="en-US" baseline="0" dirty="0" smtClean="0"/>
              <a:t>Juvenile </a:t>
            </a:r>
            <a:r>
              <a:rPr lang="en-US" baseline="0" dirty="0"/>
              <a:t>smolts produced for </a:t>
            </a:r>
            <a:r>
              <a:rPr lang="en-US" baseline="0" dirty="0" smtClean="0"/>
              <a:t>hatchery supplementation are unclipped.</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5</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the radio telemetry study began in 2013 </a:t>
            </a:r>
            <a:r>
              <a:rPr lang="en-US" baseline="0" dirty="0" smtClean="0"/>
              <a:t>managers wanted answers to three </a:t>
            </a:r>
            <a:r>
              <a:rPr lang="en-US" baseline="0" dirty="0"/>
              <a:t>questions: (read questions).</a:t>
            </a:r>
          </a:p>
          <a:p>
            <a:endParaRPr lang="en-US" baseline="0" dirty="0"/>
          </a:p>
        </p:txBody>
      </p:sp>
      <p:sp>
        <p:nvSpPr>
          <p:cNvPr id="4" name="Slide Number Placeholder 3"/>
          <p:cNvSpPr>
            <a:spLocks noGrp="1"/>
          </p:cNvSpPr>
          <p:nvPr>
            <p:ph type="sldNum" sz="quarter" idx="10"/>
          </p:nvPr>
        </p:nvSpPr>
        <p:spPr/>
        <p:txBody>
          <a:bodyPr/>
          <a:lstStyle/>
          <a:p>
            <a:fld id="{AB94CB1E-42C4-4148-8CE1-12CF1D4B8B79}" type="slidenum">
              <a:rPr lang="en-US" smtClean="0"/>
              <a:t>6</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percent of fish released </a:t>
            </a:r>
            <a:r>
              <a:rPr lang="en-US" baseline="0" dirty="0" smtClean="0"/>
              <a:t>from 2008 to 2016  we </a:t>
            </a:r>
            <a:r>
              <a:rPr lang="en-US" baseline="0" dirty="0"/>
              <a:t>see that </a:t>
            </a:r>
            <a:r>
              <a:rPr lang="en-US" baseline="0" dirty="0" smtClean="0"/>
              <a:t>the majority of the conventional smolts were released at the Red House Hole at Rkm 31 and about </a:t>
            </a:r>
            <a:r>
              <a:rPr lang="en-US" baseline="0" dirty="0"/>
              <a:t>half of the supplemental, or unclipped steelhead, were released at </a:t>
            </a:r>
            <a:r>
              <a:rPr lang="en-US" baseline="0" dirty="0" smtClean="0"/>
              <a:t>Newsome Creek at Rkm </a:t>
            </a:r>
            <a:r>
              <a:rPr lang="en-US" baseline="0" dirty="0"/>
              <a:t>84. </a:t>
            </a:r>
            <a:r>
              <a:rPr lang="en-US" baseline="0" dirty="0" smtClean="0"/>
              <a:t> And a mixture of Conventional and Supplemental smolts were released in between at Meadow Creek at Rkm 53 and </a:t>
            </a:r>
            <a:r>
              <a:rPr lang="en-US" baseline="0" dirty="0" err="1" smtClean="0"/>
              <a:t>Peasley</a:t>
            </a:r>
            <a:r>
              <a:rPr lang="en-US" baseline="0" dirty="0" smtClean="0"/>
              <a:t> Creek at Rkm 62.</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B94CB1E-42C4-4148-8CE1-12CF1D4B8B79}" type="slidenum">
              <a:rPr lang="en-US" smtClean="0"/>
              <a:t>7</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Spawning</a:t>
            </a:r>
            <a:r>
              <a:rPr lang="en-US" baseline="0" dirty="0"/>
              <a:t> distribution was determined by radio tagging </a:t>
            </a:r>
            <a:r>
              <a:rPr lang="en-US" baseline="0" dirty="0" smtClean="0"/>
              <a:t>a </a:t>
            </a:r>
            <a:r>
              <a:rPr lang="en-US" baseline="0" dirty="0"/>
              <a:t>total of 120 </a:t>
            </a:r>
            <a:r>
              <a:rPr lang="en-US" baseline="0" dirty="0" smtClean="0"/>
              <a:t>steelhead each year in </a:t>
            </a:r>
            <a:r>
              <a:rPr lang="en-US" baseline="0" dirty="0"/>
              <a:t>three groups of 40. </a:t>
            </a:r>
          </a:p>
          <a:p>
            <a:endParaRPr lang="en-US" baseline="0" dirty="0" smtClean="0"/>
          </a:p>
          <a:p>
            <a:r>
              <a:rPr lang="en-US" baseline="0" dirty="0" smtClean="0"/>
              <a:t>The </a:t>
            </a:r>
            <a:r>
              <a:rPr lang="en-US" baseline="0" dirty="0"/>
              <a:t>fish were tracked using fixed </a:t>
            </a:r>
            <a:r>
              <a:rPr lang="en-US" baseline="0" dirty="0" smtClean="0"/>
              <a:t>sites </a:t>
            </a:r>
            <a:r>
              <a:rPr lang="en-US" baseline="0" dirty="0"/>
              <a:t>and mobile telemetry receivers mounted in a truck driven along the South Fork Clearwater River.</a:t>
            </a:r>
          </a:p>
          <a:p>
            <a:endParaRPr lang="en-US" baseline="0" dirty="0" smtClean="0"/>
          </a:p>
          <a:p>
            <a:r>
              <a:rPr lang="en-US" baseline="0" dirty="0" smtClean="0"/>
              <a:t>The </a:t>
            </a:r>
            <a:r>
              <a:rPr lang="en-US" baseline="0" dirty="0"/>
              <a:t>data was then reviewed to determine the furthest upstream location of a radio </a:t>
            </a:r>
            <a:r>
              <a:rPr lang="en-US" baseline="0" dirty="0" smtClean="0"/>
              <a:t>tag.</a:t>
            </a:r>
            <a:endParaRPr lang="en-US" baseline="0" dirty="0"/>
          </a:p>
          <a:p>
            <a:endParaRPr lang="en-US" baseline="0" dirty="0"/>
          </a:p>
          <a:p>
            <a:r>
              <a:rPr lang="en-US" baseline="0" dirty="0" smtClean="0"/>
              <a:t>The waypoints </a:t>
            </a:r>
            <a:r>
              <a:rPr lang="en-US" baseline="0" dirty="0"/>
              <a:t>were then </a:t>
            </a:r>
            <a:r>
              <a:rPr lang="en-US" baseline="0" dirty="0" smtClean="0"/>
              <a:t>matched to the nearest river kilometer </a:t>
            </a:r>
            <a:r>
              <a:rPr lang="en-US" baseline="0" dirty="0"/>
              <a:t>for the analysis of data.</a:t>
            </a:r>
          </a:p>
          <a:p>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8</a:t>
            </a:fld>
            <a:endParaRPr lang="en-US"/>
          </a:p>
        </p:txBody>
      </p:sp>
    </p:spTree>
    <p:extLst>
      <p:ext uri="{BB962C8B-B14F-4D97-AF65-F5344CB8AC3E}">
        <p14:creationId xmlns:p14="http://schemas.microsoft.com/office/powerpoint/2010/main" val="3471132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Steelhead were radio</a:t>
            </a:r>
            <a:r>
              <a:rPr lang="en-US" baseline="0" dirty="0" smtClean="0"/>
              <a:t> tagged at both Lower Granite Dam during the fall and in the South Fork Clearwater River during the spring.  Radio tagging at Lower Granite Dam was possible </a:t>
            </a:r>
            <a:r>
              <a:rPr lang="en-US" baseline="0" dirty="0"/>
              <a:t>because a large number of returning adults had been marked with PIT tags as juveniles and could be identified </a:t>
            </a:r>
            <a:r>
              <a:rPr lang="en-US" baseline="0" dirty="0" smtClean="0"/>
              <a:t>and </a:t>
            </a:r>
            <a:r>
              <a:rPr lang="en-US" baseline="0" dirty="0"/>
              <a:t>diverted into the adult trap at Lower Granite Dam during the fall.  If tagging goals were not met at Lower Granite Dam during the fall, </a:t>
            </a:r>
            <a:r>
              <a:rPr lang="en-US" baseline="0" dirty="0" smtClean="0"/>
              <a:t>they were continued in the spring in the South Fork Clearwater River.</a:t>
            </a:r>
            <a:endParaRPr lang="en-US" dirty="0"/>
          </a:p>
        </p:txBody>
      </p:sp>
      <p:sp>
        <p:nvSpPr>
          <p:cNvPr id="4" name="Slide Number Placeholder 3"/>
          <p:cNvSpPr>
            <a:spLocks noGrp="1"/>
          </p:cNvSpPr>
          <p:nvPr>
            <p:ph type="sldNum" sz="quarter" idx="10"/>
          </p:nvPr>
        </p:nvSpPr>
        <p:spPr/>
        <p:txBody>
          <a:bodyPr/>
          <a:lstStyle/>
          <a:p>
            <a:fld id="{AB94CB1E-42C4-4148-8CE1-12CF1D4B8B79}" type="slidenum">
              <a:rPr lang="en-US" smtClean="0"/>
              <a:t>9</a:t>
            </a:fld>
            <a:endParaRPr lang="en-US"/>
          </a:p>
        </p:txBody>
      </p:sp>
    </p:spTree>
    <p:extLst>
      <p:ext uri="{BB962C8B-B14F-4D97-AF65-F5344CB8AC3E}">
        <p14:creationId xmlns:p14="http://schemas.microsoft.com/office/powerpoint/2010/main" val="3471132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95BCC5-F039-4A0B-9047-8AA83FCC5FF9}"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DF4B9-4D5B-4D45-A598-6CD5E8349A78}"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95BCC5-F039-4A0B-9047-8AA83FCC5FF9}"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DF4B9-4D5B-4D45-A598-6CD5E8349A7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95BCC5-F039-4A0B-9047-8AA83FCC5FF9}"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DF4B9-4D5B-4D45-A598-6CD5E8349A7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95BCC5-F039-4A0B-9047-8AA83FCC5FF9}"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DF4B9-4D5B-4D45-A598-6CD5E8349A78}"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95BCC5-F039-4A0B-9047-8AA83FCC5FF9}"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DF4B9-4D5B-4D45-A598-6CD5E8349A7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C95BCC5-F039-4A0B-9047-8AA83FCC5FF9}" type="datetimeFigureOut">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ADF4B9-4D5B-4D45-A598-6CD5E8349A78}"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95BCC5-F039-4A0B-9047-8AA83FCC5FF9}" type="datetimeFigureOut">
              <a:rPr lang="en-US" smtClean="0"/>
              <a:t>3/19/2018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ADF4B9-4D5B-4D45-A598-6CD5E8349A7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95BCC5-F039-4A0B-9047-8AA83FCC5FF9}" type="datetimeFigureOut">
              <a:rPr lang="en-US" smtClean="0"/>
              <a:t>3/19/2018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ADF4B9-4D5B-4D45-A598-6CD5E8349A7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95BCC5-F039-4A0B-9047-8AA83FCC5FF9}" type="datetimeFigureOut">
              <a:rPr lang="en-US" smtClean="0"/>
              <a:t>3/19/2018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ADF4B9-4D5B-4D45-A598-6CD5E8349A7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95BCC5-F039-4A0B-9047-8AA83FCC5FF9}" type="datetimeFigureOut">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ADF4B9-4D5B-4D45-A598-6CD5E8349A7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95BCC5-F039-4A0B-9047-8AA83FCC5FF9}" type="datetimeFigureOut">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ADF4B9-4D5B-4D45-A598-6CD5E8349A78}"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BC95BCC5-F039-4A0B-9047-8AA83FCC5FF9}" type="datetimeFigureOut">
              <a:rPr lang="en-US" smtClean="0"/>
              <a:t>3/19/2018</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EADF4B9-4D5B-4D45-A598-6CD5E8349A7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14400"/>
            <a:ext cx="9143999" cy="990600"/>
          </a:xfrm>
        </p:spPr>
        <p:txBody>
          <a:bodyPr/>
          <a:lstStyle/>
          <a:p>
            <a:pPr marL="182880" indent="0" algn="ctr">
              <a:buNone/>
            </a:pPr>
            <a:r>
              <a:rPr lang="en-US" sz="3200" dirty="0">
                <a:effectLst/>
                <a:latin typeface="Cambria" panose="02040503050406030204" pitchFamily="18" charset="0"/>
              </a:rPr>
              <a:t>Dispersion of South Fork </a:t>
            </a:r>
            <a:br>
              <a:rPr lang="en-US" sz="3200" dirty="0">
                <a:effectLst/>
                <a:latin typeface="Cambria" panose="02040503050406030204" pitchFamily="18" charset="0"/>
              </a:rPr>
            </a:br>
            <a:r>
              <a:rPr lang="en-US" sz="3200" dirty="0">
                <a:effectLst/>
                <a:latin typeface="Cambria" panose="02040503050406030204" pitchFamily="18" charset="0"/>
              </a:rPr>
              <a:t>Clearwater River Steelhead Spawners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417" t="27917" r="4896" b="34166"/>
          <a:stretch/>
        </p:blipFill>
        <p:spPr>
          <a:xfrm>
            <a:off x="937134" y="2057400"/>
            <a:ext cx="7286625" cy="2600325"/>
          </a:xfrm>
          <a:prstGeom prst="rect">
            <a:avLst/>
          </a:prstGeom>
          <a:ln w="15875">
            <a:solidFill>
              <a:schemeClr val="bg1">
                <a:lumMod val="50000"/>
              </a:schemeClr>
            </a:solidFill>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257800"/>
            <a:ext cx="2425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454" y="300990"/>
            <a:ext cx="975360" cy="91821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6815" y="304793"/>
            <a:ext cx="879985" cy="913403"/>
          </a:xfrm>
          <a:prstGeom prst="rect">
            <a:avLst/>
          </a:prstGeom>
        </p:spPr>
      </p:pic>
      <p:sp>
        <p:nvSpPr>
          <p:cNvPr id="10" name="TextBox 9"/>
          <p:cNvSpPr txBox="1"/>
          <p:nvPr/>
        </p:nvSpPr>
        <p:spPr>
          <a:xfrm>
            <a:off x="937134" y="4923472"/>
            <a:ext cx="4549266" cy="1477328"/>
          </a:xfrm>
          <a:prstGeom prst="rect">
            <a:avLst/>
          </a:prstGeom>
          <a:noFill/>
        </p:spPr>
        <p:txBody>
          <a:bodyPr wrap="square" rtlCol="0">
            <a:spAutoFit/>
          </a:bodyPr>
          <a:lstStyle/>
          <a:p>
            <a:r>
              <a:rPr lang="en-US" dirty="0"/>
              <a:t>Presented by: </a:t>
            </a:r>
          </a:p>
          <a:p>
            <a:r>
              <a:rPr lang="en-US" dirty="0"/>
              <a:t>	Peter Cleary</a:t>
            </a:r>
          </a:p>
          <a:p>
            <a:r>
              <a:rPr lang="en-US" dirty="0"/>
              <a:t>	Nez Perce Tribe Department of</a:t>
            </a:r>
          </a:p>
          <a:p>
            <a:r>
              <a:rPr lang="en-US" dirty="0"/>
              <a:t>	Fisheries Resources Management</a:t>
            </a:r>
          </a:p>
          <a:p>
            <a:endParaRPr lang="en-US" dirty="0"/>
          </a:p>
        </p:txBody>
      </p:sp>
    </p:spTree>
    <p:extLst>
      <p:ext uri="{BB962C8B-B14F-4D97-AF65-F5344CB8AC3E}">
        <p14:creationId xmlns:p14="http://schemas.microsoft.com/office/powerpoint/2010/main" val="2059709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09600"/>
            <a:ext cx="6512511" cy="990600"/>
          </a:xfrm>
        </p:spPr>
        <p:txBody>
          <a:bodyPr/>
          <a:lstStyle/>
          <a:p>
            <a:pPr marL="0" indent="0" algn="ctr">
              <a:buNone/>
            </a:pPr>
            <a:r>
              <a:rPr lang="en-US" sz="3200" dirty="0" smtClean="0">
                <a:effectLst/>
                <a:latin typeface="Calibri" panose="020F0502020204030204" pitchFamily="34" charset="0"/>
              </a:rPr>
              <a:t>Methodology</a:t>
            </a:r>
            <a:br>
              <a:rPr lang="en-US" sz="3200" dirty="0" smtClean="0">
                <a:effectLst/>
                <a:latin typeface="Calibri" panose="020F0502020204030204" pitchFamily="34" charset="0"/>
              </a:rPr>
            </a:br>
            <a:r>
              <a:rPr lang="en-US" sz="3200" dirty="0" smtClean="0">
                <a:effectLst/>
                <a:latin typeface="Calibri" panose="020F0502020204030204" pitchFamily="34" charset="0"/>
              </a:rPr>
              <a:t>(continued)</a:t>
            </a:r>
            <a:endParaRPr lang="en-US" sz="3200" dirty="0">
              <a:effectLst/>
              <a:latin typeface="Calibri" panose="020F0502020204030204" pitchFamily="34" charset="0"/>
            </a:endParaRPr>
          </a:p>
        </p:txBody>
      </p:sp>
      <p:sp>
        <p:nvSpPr>
          <p:cNvPr id="3" name="Content Placeholder 2"/>
          <p:cNvSpPr>
            <a:spLocks noGrp="1"/>
          </p:cNvSpPr>
          <p:nvPr>
            <p:ph sz="quarter" idx="13"/>
          </p:nvPr>
        </p:nvSpPr>
        <p:spPr>
          <a:xfrm>
            <a:off x="914400" y="2133600"/>
            <a:ext cx="3575303" cy="4495800"/>
          </a:xfrm>
        </p:spPr>
        <p:txBody>
          <a:bodyPr/>
          <a:lstStyle/>
          <a:p>
            <a:pPr>
              <a:buClr>
                <a:schemeClr val="tx1"/>
              </a:buClr>
              <a:buFont typeface="Arial" panose="020B0604020202020204" pitchFamily="34" charset="0"/>
              <a:buChar char="•"/>
            </a:pPr>
            <a:r>
              <a:rPr lang="en-US" dirty="0" smtClean="0"/>
              <a:t>Direction of movement was determined by Yagi directional antennas</a:t>
            </a:r>
          </a:p>
          <a:p>
            <a:pPr lvl="1">
              <a:buClr>
                <a:schemeClr val="tx1"/>
              </a:buClr>
              <a:buFont typeface="Arial" panose="020B0604020202020204" pitchFamily="34" charset="0"/>
              <a:buChar char="•"/>
            </a:pPr>
            <a:r>
              <a:rPr lang="en-US" dirty="0" smtClean="0"/>
              <a:t>Up to three antennas used at fixed sites</a:t>
            </a:r>
          </a:p>
          <a:p>
            <a:pPr lvl="2">
              <a:buClr>
                <a:schemeClr val="tx1"/>
              </a:buClr>
              <a:buFont typeface="Arial" panose="020B0604020202020204" pitchFamily="34" charset="0"/>
              <a:buChar char="•"/>
            </a:pPr>
            <a:r>
              <a:rPr lang="en-US" dirty="0" smtClean="0"/>
              <a:t>Downstream</a:t>
            </a:r>
          </a:p>
          <a:p>
            <a:pPr lvl="2">
              <a:buClr>
                <a:schemeClr val="tx1"/>
              </a:buClr>
              <a:buFont typeface="Arial" panose="020B0604020202020204" pitchFamily="34" charset="0"/>
              <a:buChar char="•"/>
            </a:pPr>
            <a:r>
              <a:rPr lang="en-US" dirty="0" smtClean="0"/>
              <a:t>Upstream</a:t>
            </a:r>
          </a:p>
          <a:p>
            <a:pPr lvl="2">
              <a:buClr>
                <a:schemeClr val="tx1"/>
              </a:buClr>
              <a:buFont typeface="Arial" panose="020B0604020202020204" pitchFamily="34" charset="0"/>
              <a:buChar char="•"/>
            </a:pPr>
            <a:r>
              <a:rPr lang="en-US" dirty="0" smtClean="0"/>
              <a:t>Into tributary</a:t>
            </a:r>
            <a:endParaRPr lang="en-US" dirty="0"/>
          </a:p>
        </p:txBody>
      </p:sp>
      <p:pic>
        <p:nvPicPr>
          <p:cNvPr id="5" name="Content Placeholder 4"/>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803" r="-279"/>
          <a:stretch/>
        </p:blipFill>
        <p:spPr>
          <a:xfrm>
            <a:off x="4572000" y="2057400"/>
            <a:ext cx="3543300" cy="4002578"/>
          </a:xfrm>
          <a:ln w="25400">
            <a:solidFill>
              <a:schemeClr val="bg1">
                <a:lumMod val="50000"/>
              </a:schemeClr>
            </a:solidFill>
          </a:ln>
        </p:spPr>
      </p:pic>
    </p:spTree>
    <p:extLst>
      <p:ext uri="{BB962C8B-B14F-4D97-AF65-F5344CB8AC3E}">
        <p14:creationId xmlns:p14="http://schemas.microsoft.com/office/powerpoint/2010/main" val="2584967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09600"/>
            <a:ext cx="6512511" cy="990600"/>
          </a:xfrm>
        </p:spPr>
        <p:txBody>
          <a:bodyPr/>
          <a:lstStyle/>
          <a:p>
            <a:pPr marL="0" indent="0" algn="ctr">
              <a:buNone/>
            </a:pPr>
            <a:r>
              <a:rPr lang="en-US" sz="3200" dirty="0" smtClean="0">
                <a:effectLst/>
                <a:latin typeface="Calibri" panose="020F0502020204030204" pitchFamily="34" charset="0"/>
              </a:rPr>
              <a:t>Methodology</a:t>
            </a:r>
            <a:br>
              <a:rPr lang="en-US" sz="3200" dirty="0" smtClean="0">
                <a:effectLst/>
                <a:latin typeface="Calibri" panose="020F0502020204030204" pitchFamily="34" charset="0"/>
              </a:rPr>
            </a:br>
            <a:r>
              <a:rPr lang="en-US" sz="3200" dirty="0" smtClean="0">
                <a:effectLst/>
                <a:latin typeface="Calibri" panose="020F0502020204030204" pitchFamily="34" charset="0"/>
              </a:rPr>
              <a:t>(continued)</a:t>
            </a:r>
            <a:endParaRPr lang="en-US" sz="3200" dirty="0">
              <a:effectLst/>
              <a:latin typeface="Calibri" panose="020F0502020204030204" pitchFamily="34" charset="0"/>
            </a:endParaRPr>
          </a:p>
        </p:txBody>
      </p:sp>
      <p:sp>
        <p:nvSpPr>
          <p:cNvPr id="3" name="Content Placeholder 2"/>
          <p:cNvSpPr>
            <a:spLocks noGrp="1"/>
          </p:cNvSpPr>
          <p:nvPr>
            <p:ph sz="quarter" idx="13"/>
          </p:nvPr>
        </p:nvSpPr>
        <p:spPr>
          <a:xfrm>
            <a:off x="914400" y="2133600"/>
            <a:ext cx="3575303" cy="3962400"/>
          </a:xfrm>
        </p:spPr>
        <p:txBody>
          <a:bodyPr/>
          <a:lstStyle/>
          <a:p>
            <a:pPr>
              <a:buClr>
                <a:schemeClr val="tx1"/>
              </a:buClr>
              <a:buFont typeface="Arial" panose="020B0604020202020204" pitchFamily="34" charset="0"/>
              <a:buChar char="•"/>
            </a:pPr>
            <a:r>
              <a:rPr lang="en-US" dirty="0" smtClean="0"/>
              <a:t>Spawn timing was determined from the dates associated with furthest upstream detections</a:t>
            </a:r>
            <a:endParaRPr lang="en-US" dirty="0"/>
          </a:p>
        </p:txBody>
      </p:sp>
      <p:pic>
        <p:nvPicPr>
          <p:cNvPr id="5" name="Content Placeholder 4"/>
          <p:cNvPicPr>
            <a:picLocks noGrp="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4589721" y="1676400"/>
            <a:ext cx="3535662" cy="1999332"/>
          </a:xfrm>
          <a:ln w="25400">
            <a:solidFill>
              <a:schemeClr val="bg1">
                <a:lumMod val="50000"/>
              </a:schemeClr>
            </a:solidFill>
          </a:ln>
        </p:spPr>
      </p:pic>
      <p:sp>
        <p:nvSpPr>
          <p:cNvPr id="6" name="TextBox 5"/>
          <p:cNvSpPr txBox="1"/>
          <p:nvPr/>
        </p:nvSpPr>
        <p:spPr>
          <a:xfrm>
            <a:off x="4572000" y="5984074"/>
            <a:ext cx="3657600" cy="307777"/>
          </a:xfrm>
          <a:prstGeom prst="rect">
            <a:avLst/>
          </a:prstGeom>
          <a:noFill/>
        </p:spPr>
        <p:txBody>
          <a:bodyPr wrap="square" rtlCol="0">
            <a:spAutoFit/>
          </a:bodyPr>
          <a:lstStyle/>
          <a:p>
            <a:pPr algn="r"/>
            <a:r>
              <a:rPr lang="en-US" sz="1400" dirty="0" smtClean="0"/>
              <a:t>Photos </a:t>
            </a:r>
            <a:r>
              <a:rPr lang="en-US" sz="1400" dirty="0"/>
              <a:t>by Johnny Wright</a:t>
            </a:r>
          </a:p>
        </p:txBody>
      </p:sp>
      <p:pic>
        <p:nvPicPr>
          <p:cNvPr id="7" name="Content Placeholder 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589722" y="3828132"/>
            <a:ext cx="3535660" cy="1999332"/>
          </a:xfrm>
          <a:prstGeom prst="rect">
            <a:avLst/>
          </a:prstGeom>
          <a:ln w="25400">
            <a:solidFill>
              <a:schemeClr val="bg1">
                <a:lumMod val="50000"/>
              </a:schemeClr>
            </a:solidFill>
          </a:ln>
        </p:spPr>
      </p:pic>
    </p:spTree>
    <p:extLst>
      <p:ext uri="{BB962C8B-B14F-4D97-AF65-F5344CB8AC3E}">
        <p14:creationId xmlns:p14="http://schemas.microsoft.com/office/powerpoint/2010/main" val="761426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4294967295"/>
          </p:nvPr>
        </p:nvPicPr>
        <p:blipFill rotWithShape="1">
          <a:blip r:embed="rId3" cstate="print">
            <a:extLst>
              <a:ext uri="{28A0092B-C50C-407E-A947-70E740481C1C}">
                <a14:useLocalDpi xmlns:a14="http://schemas.microsoft.com/office/drawing/2010/main" val="0"/>
              </a:ext>
            </a:extLst>
          </a:blip>
          <a:srcRect l="16964"/>
          <a:stretch/>
        </p:blipFill>
        <p:spPr>
          <a:xfrm>
            <a:off x="926306" y="1066800"/>
            <a:ext cx="7291388" cy="5284788"/>
          </a:xfrm>
          <a:ln w="15875">
            <a:solidFill>
              <a:schemeClr val="bg1">
                <a:lumMod val="50000"/>
              </a:schemeClr>
            </a:solidFill>
          </a:ln>
        </p:spPr>
      </p:pic>
      <p:sp>
        <p:nvSpPr>
          <p:cNvPr id="7" name="Title 1"/>
          <p:cNvSpPr>
            <a:spLocks noGrp="1"/>
          </p:cNvSpPr>
          <p:nvPr>
            <p:ph type="title"/>
          </p:nvPr>
        </p:nvSpPr>
        <p:spPr>
          <a:xfrm>
            <a:off x="914400" y="381000"/>
            <a:ext cx="7315200" cy="685800"/>
          </a:xfrm>
        </p:spPr>
        <p:txBody>
          <a:bodyPr/>
          <a:lstStyle/>
          <a:p>
            <a:pPr marL="0" indent="0" algn="ctr">
              <a:buNone/>
            </a:pPr>
            <a:r>
              <a:rPr lang="en-US" sz="3200" dirty="0">
                <a:effectLst/>
                <a:latin typeface="Calibri" panose="020F0502020204030204" pitchFamily="34" charset="0"/>
              </a:rPr>
              <a:t>Topography</a:t>
            </a:r>
          </a:p>
        </p:txBody>
      </p:sp>
      <p:sp>
        <p:nvSpPr>
          <p:cNvPr id="2" name="TextBox 1"/>
          <p:cNvSpPr txBox="1"/>
          <p:nvPr/>
        </p:nvSpPr>
        <p:spPr>
          <a:xfrm>
            <a:off x="4572000" y="6400800"/>
            <a:ext cx="3657600" cy="307777"/>
          </a:xfrm>
          <a:prstGeom prst="rect">
            <a:avLst/>
          </a:prstGeom>
          <a:noFill/>
        </p:spPr>
        <p:txBody>
          <a:bodyPr wrap="square" rtlCol="0">
            <a:spAutoFit/>
          </a:bodyPr>
          <a:lstStyle/>
          <a:p>
            <a:pPr algn="r"/>
            <a:r>
              <a:rPr lang="en-US" sz="1400" dirty="0"/>
              <a:t>Image Courtesy of Google Earth</a:t>
            </a:r>
          </a:p>
        </p:txBody>
      </p:sp>
    </p:spTree>
    <p:extLst>
      <p:ext uri="{BB962C8B-B14F-4D97-AF65-F5344CB8AC3E}">
        <p14:creationId xmlns:p14="http://schemas.microsoft.com/office/powerpoint/2010/main" val="28237424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85800"/>
            <a:ext cx="6512511" cy="1066800"/>
          </a:xfrm>
        </p:spPr>
        <p:txBody>
          <a:bodyPr/>
          <a:lstStyle/>
          <a:p>
            <a:pPr marL="0" indent="0" algn="ctr">
              <a:buNone/>
            </a:pPr>
            <a:r>
              <a:rPr lang="en-US" sz="3200" dirty="0">
                <a:effectLst/>
                <a:latin typeface="Calibri" panose="020F0502020204030204" pitchFamily="34" charset="0"/>
              </a:rPr>
              <a:t>Radio Tagging Accomplishments</a:t>
            </a:r>
            <a:br>
              <a:rPr lang="en-US" sz="3200" dirty="0">
                <a:effectLst/>
                <a:latin typeface="Calibri" panose="020F0502020204030204" pitchFamily="34" charset="0"/>
              </a:rPr>
            </a:br>
            <a:r>
              <a:rPr lang="en-US" sz="3200" dirty="0">
                <a:effectLst/>
                <a:latin typeface="Calibri" panose="020F0502020204030204" pitchFamily="34" charset="0"/>
              </a:rPr>
              <a:t>(2013-2017)</a:t>
            </a:r>
          </a:p>
        </p:txBody>
      </p:sp>
      <p:pic>
        <p:nvPicPr>
          <p:cNvPr id="307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542025" y="2160876"/>
            <a:ext cx="6059949" cy="3603048"/>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00400" y="5791200"/>
            <a:ext cx="4343400" cy="276999"/>
          </a:xfrm>
          <a:prstGeom prst="rect">
            <a:avLst/>
          </a:prstGeom>
          <a:noFill/>
        </p:spPr>
        <p:txBody>
          <a:bodyPr wrap="square" rtlCol="0">
            <a:spAutoFit/>
          </a:bodyPr>
          <a:lstStyle/>
          <a:p>
            <a:pPr algn="r"/>
            <a:r>
              <a:rPr lang="en-US" sz="1200" i="1" dirty="0" smtClean="0">
                <a:latin typeface="Calibri" panose="020F0502020204030204" pitchFamily="34" charset="0"/>
              </a:rPr>
              <a:t>Fish Radio Tagged at Lower Granite Dam by Idaho Fish and Game</a:t>
            </a:r>
            <a:endParaRPr lang="en-US" sz="1200" i="1" dirty="0">
              <a:latin typeface="Calibri" panose="020F0502020204030204" pitchFamily="34" charset="0"/>
            </a:endParaRPr>
          </a:p>
        </p:txBody>
      </p:sp>
    </p:spTree>
    <p:extLst>
      <p:ext uri="{BB962C8B-B14F-4D97-AF65-F5344CB8AC3E}">
        <p14:creationId xmlns:p14="http://schemas.microsoft.com/office/powerpoint/2010/main" val="1729412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6512511" cy="1143000"/>
          </a:xfrm>
        </p:spPr>
        <p:txBody>
          <a:bodyPr/>
          <a:lstStyle/>
          <a:p>
            <a:pPr marL="0" indent="0" algn="ctr">
              <a:buNone/>
            </a:pPr>
            <a:r>
              <a:rPr lang="en-US" sz="3200" dirty="0">
                <a:effectLst/>
                <a:latin typeface="Calibri" panose="020F0502020204030204" pitchFamily="34" charset="0"/>
              </a:rPr>
              <a:t>Tracking Accomplishments</a:t>
            </a:r>
            <a:br>
              <a:rPr lang="en-US" sz="3200" dirty="0">
                <a:effectLst/>
                <a:latin typeface="Calibri" panose="020F0502020204030204" pitchFamily="34" charset="0"/>
              </a:rPr>
            </a:br>
            <a:r>
              <a:rPr lang="en-US" sz="3200" dirty="0">
                <a:effectLst/>
                <a:latin typeface="Calibri" panose="020F0502020204030204" pitchFamily="34" charset="0"/>
              </a:rPr>
              <a:t>(2013 – 2017)</a:t>
            </a:r>
          </a:p>
        </p:txBody>
      </p:sp>
      <p:pic>
        <p:nvPicPr>
          <p:cNvPr id="614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566147" y="1600202"/>
            <a:ext cx="6053853" cy="3590855"/>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919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rcRect t="28990"/>
          <a:stretch/>
        </p:blipFill>
        <p:spPr bwMode="auto">
          <a:xfrm>
            <a:off x="0" y="0"/>
            <a:ext cx="915582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705595" y="457200"/>
            <a:ext cx="6400800" cy="609600"/>
          </a:xfrm>
        </p:spPr>
        <p:txBody>
          <a:bodyPr/>
          <a:lstStyle/>
          <a:p>
            <a:pPr marL="0" indent="0" algn="ctr">
              <a:buNone/>
            </a:pPr>
            <a:r>
              <a:rPr lang="en-US" sz="3200" dirty="0">
                <a:solidFill>
                  <a:schemeClr val="bg1"/>
                </a:solidFill>
                <a:effectLst/>
                <a:latin typeface="Calibri" panose="020F0502020204030204" pitchFamily="34" charset="0"/>
              </a:rPr>
              <a:t>Example of Spawning Locations (2014)</a:t>
            </a:r>
          </a:p>
        </p:txBody>
      </p:sp>
      <p:sp>
        <p:nvSpPr>
          <p:cNvPr id="5" name="Rectangular Callout 4"/>
          <p:cNvSpPr/>
          <p:nvPr/>
        </p:nvSpPr>
        <p:spPr>
          <a:xfrm>
            <a:off x="3743326" y="1904999"/>
            <a:ext cx="3655002" cy="2156361"/>
          </a:xfrm>
          <a:prstGeom prst="wedgeRectCallout">
            <a:avLst>
              <a:gd name="adj1" fmla="val 24327"/>
              <a:gd name="adj2" fmla="val 86453"/>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7947" r="12590" b="17090"/>
          <a:stretch/>
        </p:blipFill>
        <p:spPr>
          <a:xfrm>
            <a:off x="3743326" y="1905000"/>
            <a:ext cx="3655002" cy="2156361"/>
          </a:xfrm>
          <a:prstGeom prst="rect">
            <a:avLst/>
          </a:prstGeom>
          <a:ln>
            <a:noFill/>
          </a:ln>
        </p:spPr>
      </p:pic>
    </p:spTree>
    <p:extLst>
      <p:ext uri="{BB962C8B-B14F-4D97-AF65-F5344CB8AC3E}">
        <p14:creationId xmlns:p14="http://schemas.microsoft.com/office/powerpoint/2010/main" val="4201356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9" name="Picture 5"/>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rcRect/>
          <a:stretch>
            <a:fillRect/>
          </a:stretch>
        </p:blipFill>
        <p:spPr bwMode="auto">
          <a:xfrm>
            <a:off x="412524" y="168834"/>
            <a:ext cx="8350476" cy="661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5604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85800"/>
            <a:ext cx="6512511" cy="1066800"/>
          </a:xfrm>
        </p:spPr>
        <p:txBody>
          <a:bodyPr/>
          <a:lstStyle/>
          <a:p>
            <a:pPr marL="0" indent="0" algn="ctr">
              <a:buNone/>
            </a:pPr>
            <a:r>
              <a:rPr lang="en-US" sz="3200" dirty="0">
                <a:effectLst/>
                <a:latin typeface="Calibri" panose="020F0502020204030204" pitchFamily="34" charset="0"/>
              </a:rPr>
              <a:t>Comparison of Mean River Kilometer Spawned (2013 - 2017)</a:t>
            </a:r>
          </a:p>
        </p:txBody>
      </p:sp>
      <p:pic>
        <p:nvPicPr>
          <p:cNvPr id="7170"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600200" y="1935163"/>
            <a:ext cx="6068764" cy="3475037"/>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345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15200" cy="990600"/>
          </a:xfrm>
        </p:spPr>
        <p:txBody>
          <a:bodyPr/>
          <a:lstStyle/>
          <a:p>
            <a:pPr marL="0" indent="0" algn="ctr">
              <a:buNone/>
            </a:pPr>
            <a:r>
              <a:rPr lang="en-US" sz="3200" dirty="0">
                <a:effectLst/>
                <a:latin typeface="Calibri" panose="020F0502020204030204" pitchFamily="34" charset="0"/>
              </a:rPr>
              <a:t>Inter-Annual Mean Spawning Locations</a:t>
            </a:r>
            <a:br>
              <a:rPr lang="en-US" sz="3200" dirty="0">
                <a:effectLst/>
                <a:latin typeface="Calibri" panose="020F0502020204030204" pitchFamily="34" charset="0"/>
              </a:rPr>
            </a:br>
            <a:r>
              <a:rPr lang="en-US" sz="3200" dirty="0">
                <a:effectLst/>
                <a:latin typeface="Calibri" panose="020F0502020204030204" pitchFamily="34" charset="0"/>
              </a:rPr>
              <a:t>by River Sections (2013 - 2017)</a:t>
            </a:r>
          </a:p>
        </p:txBody>
      </p:sp>
      <p:pic>
        <p:nvPicPr>
          <p:cNvPr id="819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914400" y="1935159"/>
            <a:ext cx="7299373" cy="4327316"/>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942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85800"/>
            <a:ext cx="6512511" cy="1066800"/>
          </a:xfrm>
        </p:spPr>
        <p:txBody>
          <a:bodyPr/>
          <a:lstStyle/>
          <a:p>
            <a:pPr marL="0" indent="0" algn="ctr">
              <a:buNone/>
            </a:pPr>
            <a:r>
              <a:rPr lang="en-US" sz="3200" dirty="0" smtClean="0">
                <a:effectLst/>
                <a:latin typeface="Calibri" panose="020F0502020204030204" pitchFamily="34" charset="0"/>
              </a:rPr>
              <a:t>Detections in Tributaries </a:t>
            </a:r>
            <a:br>
              <a:rPr lang="en-US" sz="3200" dirty="0" smtClean="0">
                <a:effectLst/>
                <a:latin typeface="Calibri" panose="020F0502020204030204" pitchFamily="34" charset="0"/>
              </a:rPr>
            </a:br>
            <a:r>
              <a:rPr lang="en-US" sz="3200" dirty="0" smtClean="0">
                <a:effectLst/>
                <a:latin typeface="Calibri" panose="020F0502020204030204" pitchFamily="34" charset="0"/>
              </a:rPr>
              <a:t>(</a:t>
            </a:r>
            <a:r>
              <a:rPr lang="en-US" sz="3200" dirty="0">
                <a:effectLst/>
                <a:latin typeface="Calibri" panose="020F0502020204030204" pitchFamily="34" charset="0"/>
              </a:rPr>
              <a:t>2013 - 2017)</a:t>
            </a:r>
          </a:p>
        </p:txBody>
      </p:sp>
      <p:pic>
        <p:nvPicPr>
          <p:cNvPr id="102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990600" y="1887912"/>
            <a:ext cx="7090141" cy="4436688"/>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5854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6538E5-10B2-4BB0-A38B-5B8AB7AC35FD}"/>
              </a:ext>
            </a:extLst>
          </p:cNvPr>
          <p:cNvSpPr>
            <a:spLocks noGrp="1"/>
          </p:cNvSpPr>
          <p:nvPr>
            <p:ph type="title"/>
          </p:nvPr>
        </p:nvSpPr>
        <p:spPr>
          <a:xfrm>
            <a:off x="1388896" y="838200"/>
            <a:ext cx="6512511" cy="1295400"/>
          </a:xfrm>
        </p:spPr>
        <p:txBody>
          <a:bodyPr/>
          <a:lstStyle/>
          <a:p>
            <a:pPr marL="0" indent="0" algn="ctr">
              <a:buNone/>
            </a:pPr>
            <a:r>
              <a:rPr lang="en-US" sz="3200" dirty="0">
                <a:effectLst>
                  <a:reflection endPos="0" dir="5400000" sy="-100000" algn="bl" rotWithShape="0"/>
                </a:effectLst>
                <a:latin typeface="Cambria" panose="02040503050406030204" pitchFamily="18" charset="0"/>
              </a:rPr>
              <a:t>Purpose</a:t>
            </a:r>
          </a:p>
        </p:txBody>
      </p:sp>
      <p:sp>
        <p:nvSpPr>
          <p:cNvPr id="4" name="Content Placeholder 3">
            <a:extLst>
              <a:ext uri="{FF2B5EF4-FFF2-40B4-BE49-F238E27FC236}">
                <a16:creationId xmlns="" xmlns:a16="http://schemas.microsoft.com/office/drawing/2014/main" id="{112F6082-2637-4240-BF15-091448270F76}"/>
              </a:ext>
            </a:extLst>
          </p:cNvPr>
          <p:cNvSpPr>
            <a:spLocks noGrp="1"/>
          </p:cNvSpPr>
          <p:nvPr>
            <p:ph sz="quarter" idx="13"/>
          </p:nvPr>
        </p:nvSpPr>
        <p:spPr>
          <a:xfrm>
            <a:off x="762000" y="2133601"/>
            <a:ext cx="3581401" cy="2971800"/>
          </a:xfrm>
        </p:spPr>
        <p:txBody>
          <a:bodyPr>
            <a:normAutofit/>
          </a:bodyPr>
          <a:lstStyle/>
          <a:p>
            <a:pPr marL="45720" indent="0">
              <a:buClrTx/>
              <a:buNone/>
            </a:pPr>
            <a:r>
              <a:rPr lang="en-US" sz="2800" dirty="0"/>
              <a:t>Determine if natural and hatchery steelhead </a:t>
            </a:r>
            <a:r>
              <a:rPr lang="en-US" sz="2800" dirty="0" smtClean="0"/>
              <a:t>spawn in the same areas</a:t>
            </a:r>
            <a:endParaRPr lang="en-US" sz="2800" dirty="0"/>
          </a:p>
        </p:txBody>
      </p:sp>
      <p:pic>
        <p:nvPicPr>
          <p:cNvPr id="3" name="Content Placeholder 2"/>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29392" t="6651" r="24460"/>
          <a:stretch/>
        </p:blipFill>
        <p:spPr>
          <a:xfrm>
            <a:off x="4572000" y="2133600"/>
            <a:ext cx="3319714" cy="3778851"/>
          </a:xfrm>
          <a:ln w="25400">
            <a:solidFill>
              <a:schemeClr val="bg1">
                <a:lumMod val="50000"/>
              </a:schemeClr>
            </a:solidFill>
          </a:ln>
        </p:spPr>
      </p:pic>
    </p:spTree>
    <p:extLst>
      <p:ext uri="{BB962C8B-B14F-4D97-AF65-F5344CB8AC3E}">
        <p14:creationId xmlns:p14="http://schemas.microsoft.com/office/powerpoint/2010/main" val="36172701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85800"/>
            <a:ext cx="6512511" cy="1066800"/>
          </a:xfrm>
        </p:spPr>
        <p:txBody>
          <a:bodyPr/>
          <a:lstStyle/>
          <a:p>
            <a:pPr marL="0" indent="0" algn="ctr">
              <a:buNone/>
            </a:pPr>
            <a:r>
              <a:rPr lang="en-US" sz="3200" dirty="0">
                <a:effectLst/>
                <a:latin typeface="Calibri" panose="020F0502020204030204" pitchFamily="34" charset="0"/>
              </a:rPr>
              <a:t>Spawn Timing (2013 - 2017)</a:t>
            </a:r>
          </a:p>
        </p:txBody>
      </p:sp>
      <p:pic>
        <p:nvPicPr>
          <p:cNvPr id="2050"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142999" y="807209"/>
            <a:ext cx="7370703" cy="3828010"/>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048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533400"/>
            <a:ext cx="6512511" cy="1066800"/>
          </a:xfrm>
        </p:spPr>
        <p:txBody>
          <a:bodyPr/>
          <a:lstStyle/>
          <a:p>
            <a:pPr marL="0" indent="0" algn="ctr">
              <a:buNone/>
            </a:pPr>
            <a:r>
              <a:rPr lang="en-US" sz="3200" dirty="0">
                <a:effectLst/>
                <a:latin typeface="Calibri" panose="020F0502020204030204" pitchFamily="34" charset="0"/>
              </a:rPr>
              <a:t>Inter-Annual Mean Spawn Timing by River Sections (2013 - 2017)</a:t>
            </a:r>
          </a:p>
        </p:txBody>
      </p:sp>
      <p:pic>
        <p:nvPicPr>
          <p:cNvPr id="9218"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873163" y="1820992"/>
            <a:ext cx="7356437" cy="4275008"/>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493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9600"/>
            <a:ext cx="6512511" cy="1143000"/>
          </a:xfrm>
        </p:spPr>
        <p:txBody>
          <a:bodyPr/>
          <a:lstStyle/>
          <a:p>
            <a:pPr marL="0" indent="0" algn="ctr">
              <a:buNone/>
            </a:pPr>
            <a:r>
              <a:rPr lang="en-US" sz="3200" dirty="0">
                <a:effectLst/>
                <a:latin typeface="Calibri" panose="020F0502020204030204" pitchFamily="34" charset="0"/>
              </a:rPr>
              <a:t>Mile Post 28</a:t>
            </a:r>
            <a:br>
              <a:rPr lang="en-US" sz="3200" dirty="0">
                <a:effectLst/>
                <a:latin typeface="Calibri" panose="020F0502020204030204" pitchFamily="34" charset="0"/>
              </a:rPr>
            </a:br>
            <a:r>
              <a:rPr lang="en-US" sz="3200" dirty="0">
                <a:effectLst/>
                <a:latin typeface="Calibri" panose="020F0502020204030204" pitchFamily="34" charset="0"/>
              </a:rPr>
              <a:t>(A.K.A The Velocity Barrier)</a:t>
            </a:r>
          </a:p>
        </p:txBody>
      </p:sp>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768792" y="1718310"/>
            <a:ext cx="5546408" cy="4149090"/>
          </a:xfrm>
          <a:ln>
            <a:solidFill>
              <a:schemeClr val="bg1">
                <a:lumMod val="50000"/>
              </a:schemeClr>
            </a:solidFill>
          </a:ln>
        </p:spPr>
      </p:pic>
    </p:spTree>
    <p:extLst>
      <p:ext uri="{BB962C8B-B14F-4D97-AF65-F5344CB8AC3E}">
        <p14:creationId xmlns:p14="http://schemas.microsoft.com/office/powerpoint/2010/main" val="1478164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15200" cy="1066800"/>
          </a:xfrm>
        </p:spPr>
        <p:txBody>
          <a:bodyPr/>
          <a:lstStyle/>
          <a:p>
            <a:pPr marL="0" indent="0" algn="ctr">
              <a:buNone/>
            </a:pPr>
            <a:r>
              <a:rPr lang="en-US" sz="3200" dirty="0">
                <a:effectLst/>
                <a:latin typeface="Calibri" panose="020F0502020204030204" pitchFamily="34" charset="0"/>
              </a:rPr>
              <a:t>Percent of Radio Tagged Steelhead Detected Upstream of River Kilometer 71 (2013 - 2017)</a:t>
            </a:r>
          </a:p>
        </p:txBody>
      </p:sp>
      <p:pic>
        <p:nvPicPr>
          <p:cNvPr id="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761726" y="2514600"/>
            <a:ext cx="5704826" cy="3527147"/>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11931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85800"/>
            <a:ext cx="6512511" cy="1143000"/>
          </a:xfrm>
        </p:spPr>
        <p:txBody>
          <a:bodyPr/>
          <a:lstStyle/>
          <a:p>
            <a:pPr marL="0" indent="0" algn="ctr">
              <a:buNone/>
            </a:pPr>
            <a:r>
              <a:rPr lang="en-US" sz="3200" dirty="0" smtClean="0">
                <a:effectLst/>
                <a:latin typeface="Calibri" panose="020F0502020204030204" pitchFamily="34" charset="0"/>
              </a:rPr>
              <a:t>Inter-Annual Percent Passaging the </a:t>
            </a:r>
            <a:r>
              <a:rPr lang="en-US" sz="3200" dirty="0">
                <a:effectLst/>
                <a:latin typeface="Calibri" panose="020F0502020204030204" pitchFamily="34" charset="0"/>
              </a:rPr>
              <a:t>Velocity Barrier (</a:t>
            </a:r>
            <a:r>
              <a:rPr lang="en-US" sz="3200" dirty="0" smtClean="0">
                <a:effectLst/>
                <a:latin typeface="Calibri" panose="020F0502020204030204" pitchFamily="34" charset="0"/>
              </a:rPr>
              <a:t>2013 - 2017)</a:t>
            </a:r>
            <a:endParaRPr lang="en-US" sz="3200" dirty="0">
              <a:effectLst/>
              <a:latin typeface="Calibri" panose="020F0502020204030204" pitchFamily="34" charset="0"/>
            </a:endParaRPr>
          </a:p>
        </p:txBody>
      </p:sp>
      <p:pic>
        <p:nvPicPr>
          <p:cNvPr id="4098" name="Picture 2"/>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447800" y="1981200"/>
            <a:ext cx="6273328" cy="4092295"/>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144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DCFF50-B398-42D0-9047-B9849054812C}"/>
              </a:ext>
            </a:extLst>
          </p:cNvPr>
          <p:cNvSpPr txBox="1">
            <a:spLocks/>
          </p:cNvSpPr>
          <p:nvPr/>
        </p:nvSpPr>
        <p:spPr>
          <a:xfrm>
            <a:off x="914400" y="685800"/>
            <a:ext cx="7391400" cy="114300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US" sz="3200" dirty="0">
                <a:effectLst/>
                <a:latin typeface="Calibri" panose="020F0502020204030204" pitchFamily="34" charset="0"/>
              </a:rPr>
              <a:t>When is the Velocity Barrier a Barrier?</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399"/>
            <a:ext cx="7267915" cy="3834716"/>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343400" y="5814536"/>
            <a:ext cx="3886200" cy="369332"/>
          </a:xfrm>
          <a:prstGeom prst="rect">
            <a:avLst/>
          </a:prstGeom>
          <a:noFill/>
        </p:spPr>
        <p:txBody>
          <a:bodyPr wrap="square" rtlCol="0">
            <a:spAutoFit/>
          </a:bodyPr>
          <a:lstStyle/>
          <a:p>
            <a:pPr algn="r"/>
            <a:r>
              <a:rPr lang="en-US" sz="1400" dirty="0"/>
              <a:t>* </a:t>
            </a:r>
            <a:r>
              <a:rPr lang="en-US" sz="1400" dirty="0" smtClean="0"/>
              <a:t>NPT data</a:t>
            </a:r>
            <a:r>
              <a:rPr lang="en-US" dirty="0" smtClean="0"/>
              <a:t>/</a:t>
            </a:r>
            <a:r>
              <a:rPr lang="en-US" sz="1400" dirty="0" smtClean="0"/>
              <a:t>Cramer </a:t>
            </a:r>
            <a:r>
              <a:rPr lang="en-US" sz="1400" dirty="0"/>
              <a:t>Fish Sciences (</a:t>
            </a:r>
            <a:r>
              <a:rPr lang="en-US" sz="1400" dirty="0" smtClean="0"/>
              <a:t>2016)</a:t>
            </a:r>
            <a:endParaRPr lang="en-US" sz="1400" dirty="0"/>
          </a:p>
        </p:txBody>
      </p:sp>
    </p:spTree>
    <p:extLst>
      <p:ext uri="{BB962C8B-B14F-4D97-AF65-F5344CB8AC3E}">
        <p14:creationId xmlns:p14="http://schemas.microsoft.com/office/powerpoint/2010/main" val="2161420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85800"/>
            <a:ext cx="6512511" cy="914400"/>
          </a:xfrm>
        </p:spPr>
        <p:txBody>
          <a:bodyPr/>
          <a:lstStyle/>
          <a:p>
            <a:pPr marL="0" indent="0" algn="ctr">
              <a:buNone/>
            </a:pPr>
            <a:r>
              <a:rPr lang="en-US" sz="3200" dirty="0">
                <a:effectLst/>
                <a:latin typeface="Calibri" panose="020F0502020204030204" pitchFamily="34" charset="0"/>
              </a:rPr>
              <a:t>Answers to Management Questions</a:t>
            </a:r>
          </a:p>
        </p:txBody>
      </p:sp>
      <p:sp>
        <p:nvSpPr>
          <p:cNvPr id="3" name="Content Placeholder 2"/>
          <p:cNvSpPr>
            <a:spLocks noGrp="1"/>
          </p:cNvSpPr>
          <p:nvPr>
            <p:ph sz="quarter" idx="13"/>
          </p:nvPr>
        </p:nvSpPr>
        <p:spPr>
          <a:xfrm>
            <a:off x="914400" y="1600200"/>
            <a:ext cx="7315200" cy="4572000"/>
          </a:xfrm>
        </p:spPr>
        <p:txBody>
          <a:bodyPr>
            <a:normAutofit/>
          </a:bodyPr>
          <a:lstStyle/>
          <a:p>
            <a:pPr>
              <a:buClrTx/>
              <a:buFont typeface="Arial" panose="020B0604020202020204" pitchFamily="34" charset="0"/>
              <a:buChar char="•"/>
            </a:pPr>
            <a:r>
              <a:rPr lang="en-US" sz="2400" dirty="0"/>
              <a:t>Are hatchery origin spawners using the same spawning areas as natural origin spawners?</a:t>
            </a:r>
          </a:p>
          <a:p>
            <a:pPr lvl="1">
              <a:buClrTx/>
              <a:buFont typeface="Arial" panose="020B0604020202020204" pitchFamily="34" charset="0"/>
              <a:buChar char="•"/>
            </a:pPr>
            <a:r>
              <a:rPr lang="en-US" u="sng" dirty="0">
                <a:solidFill>
                  <a:srgbClr val="002060"/>
                </a:solidFill>
              </a:rPr>
              <a:t>Yes</a:t>
            </a:r>
            <a:r>
              <a:rPr lang="en-US" dirty="0">
                <a:solidFill>
                  <a:srgbClr val="002060"/>
                </a:solidFill>
              </a:rPr>
              <a:t> – The majority of all spawning occurs in a 30 Rkm section between Red House Hole and </a:t>
            </a:r>
            <a:r>
              <a:rPr lang="en-US" dirty="0" err="1">
                <a:solidFill>
                  <a:srgbClr val="002060"/>
                </a:solidFill>
              </a:rPr>
              <a:t>Peasley</a:t>
            </a:r>
            <a:r>
              <a:rPr lang="en-US" dirty="0">
                <a:solidFill>
                  <a:srgbClr val="002060"/>
                </a:solidFill>
              </a:rPr>
              <a:t> Creek</a:t>
            </a:r>
          </a:p>
          <a:p>
            <a:pPr marL="365760" lvl="1" indent="0">
              <a:buClrTx/>
              <a:buNone/>
            </a:pPr>
            <a:endParaRPr lang="en-US" dirty="0"/>
          </a:p>
          <a:p>
            <a:pPr>
              <a:buClrTx/>
              <a:buFont typeface="Arial" panose="020B0604020202020204" pitchFamily="34" charset="0"/>
              <a:buChar char="•"/>
            </a:pPr>
            <a:r>
              <a:rPr lang="en-US" dirty="0"/>
              <a:t> </a:t>
            </a:r>
            <a:r>
              <a:rPr lang="en-US" sz="2400" dirty="0"/>
              <a:t>Are Conventional and </a:t>
            </a:r>
            <a:r>
              <a:rPr lang="en-US" sz="2400" dirty="0" smtClean="0"/>
              <a:t>Supplementation </a:t>
            </a:r>
            <a:r>
              <a:rPr lang="en-US" sz="2400" dirty="0"/>
              <a:t>hatchery spawners using the same spawning areas?</a:t>
            </a:r>
          </a:p>
          <a:p>
            <a:pPr lvl="1">
              <a:buClrTx/>
              <a:buFont typeface="Arial" panose="020B0604020202020204" pitchFamily="34" charset="0"/>
              <a:buChar char="•"/>
            </a:pPr>
            <a:r>
              <a:rPr lang="en-US" sz="1800" u="sng" dirty="0">
                <a:solidFill>
                  <a:srgbClr val="002060"/>
                </a:solidFill>
              </a:rPr>
              <a:t>Yes</a:t>
            </a:r>
            <a:r>
              <a:rPr lang="en-US" sz="1800" dirty="0">
                <a:solidFill>
                  <a:srgbClr val="002060"/>
                </a:solidFill>
              </a:rPr>
              <a:t> - Same Reason as above</a:t>
            </a:r>
            <a:endParaRPr lang="en-US" sz="1800" u="sng" dirty="0">
              <a:solidFill>
                <a:srgbClr val="002060"/>
              </a:solidFill>
            </a:endParaRPr>
          </a:p>
          <a:p>
            <a:pPr>
              <a:buClrTx/>
              <a:buFont typeface="Arial" panose="020B0604020202020204" pitchFamily="34" charset="0"/>
              <a:buChar char="•"/>
            </a:pPr>
            <a:endParaRPr lang="en-US" dirty="0"/>
          </a:p>
          <a:p>
            <a:pPr>
              <a:buClrTx/>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214873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85800"/>
            <a:ext cx="6512511" cy="1143000"/>
          </a:xfrm>
        </p:spPr>
        <p:txBody>
          <a:bodyPr/>
          <a:lstStyle/>
          <a:p>
            <a:pPr marL="0" indent="0" algn="ctr">
              <a:buNone/>
            </a:pPr>
            <a:r>
              <a:rPr lang="en-US" sz="3200" dirty="0">
                <a:effectLst/>
                <a:latin typeface="Calibri" panose="020F0502020204030204" pitchFamily="34" charset="0"/>
              </a:rPr>
              <a:t>Answers to Management Questions</a:t>
            </a:r>
          </a:p>
        </p:txBody>
      </p:sp>
      <p:sp>
        <p:nvSpPr>
          <p:cNvPr id="4" name="Content Placeholder 3"/>
          <p:cNvSpPr>
            <a:spLocks noGrp="1"/>
          </p:cNvSpPr>
          <p:nvPr>
            <p:ph sz="quarter" idx="13"/>
          </p:nvPr>
        </p:nvSpPr>
        <p:spPr>
          <a:xfrm>
            <a:off x="1142999" y="1752600"/>
            <a:ext cx="3346704" cy="3657600"/>
          </a:xfrm>
        </p:spPr>
        <p:txBody>
          <a:bodyPr>
            <a:normAutofit fontScale="92500" lnSpcReduction="10000"/>
          </a:bodyPr>
          <a:lstStyle/>
          <a:p>
            <a:pPr>
              <a:buClrTx/>
              <a:buFont typeface="Arial" panose="020B0604020202020204" pitchFamily="34" charset="0"/>
              <a:buChar char="•"/>
            </a:pPr>
            <a:r>
              <a:rPr lang="en-US" sz="2400" dirty="0"/>
              <a:t>Are </a:t>
            </a:r>
            <a:r>
              <a:rPr lang="en-US" sz="2400" dirty="0" smtClean="0"/>
              <a:t>Supplementation </a:t>
            </a:r>
            <a:r>
              <a:rPr lang="en-US" sz="2400" dirty="0"/>
              <a:t>hatchery spawners more likely to than Conventional spawners to access spawning habitat upstream of Rkm 84?</a:t>
            </a:r>
          </a:p>
          <a:p>
            <a:pPr lvl="1">
              <a:buClrTx/>
              <a:buFont typeface="Arial" panose="020B0604020202020204" pitchFamily="34" charset="0"/>
              <a:buChar char="•"/>
            </a:pPr>
            <a:r>
              <a:rPr lang="en-US" u="sng" dirty="0">
                <a:solidFill>
                  <a:srgbClr val="002060"/>
                </a:solidFill>
              </a:rPr>
              <a:t>No</a:t>
            </a:r>
            <a:r>
              <a:rPr lang="en-US" dirty="0">
                <a:solidFill>
                  <a:srgbClr val="002060"/>
                </a:solidFill>
              </a:rPr>
              <a:t> – There appears to be a partial migration barrier at Rkm </a:t>
            </a:r>
            <a:r>
              <a:rPr lang="en-US" dirty="0" smtClean="0">
                <a:solidFill>
                  <a:srgbClr val="002060"/>
                </a:solidFill>
              </a:rPr>
              <a:t>71</a:t>
            </a:r>
          </a:p>
          <a:p>
            <a:pPr>
              <a:buClrTx/>
              <a:buFont typeface="Arial" panose="020B0604020202020204" pitchFamily="34" charset="0"/>
              <a:buChar char="•"/>
            </a:pPr>
            <a:r>
              <a:rPr lang="en-US" dirty="0" smtClean="0">
                <a:solidFill>
                  <a:schemeClr val="tx1"/>
                </a:solidFill>
              </a:rPr>
              <a:t>Additional </a:t>
            </a:r>
            <a:r>
              <a:rPr lang="en-US" dirty="0" smtClean="0">
                <a:solidFill>
                  <a:schemeClr val="tx1"/>
                </a:solidFill>
              </a:rPr>
              <a:t>Conclusion</a:t>
            </a:r>
            <a:endParaRPr lang="en-US" dirty="0">
              <a:solidFill>
                <a:schemeClr val="tx1"/>
              </a:solidFill>
            </a:endParaRPr>
          </a:p>
          <a:p>
            <a:endParaRPr lang="en-US" dirty="0"/>
          </a:p>
        </p:txBody>
      </p:sp>
      <p:pic>
        <p:nvPicPr>
          <p:cNvPr id="6" name="Content Placeholder 5"/>
          <p:cNvPicPr>
            <a:picLocks noGrp="1" noChangeAspect="1"/>
          </p:cNvPicPr>
          <p:nvPr>
            <p:ph sz="quarter" idx="14"/>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bright="20000"/>
                    </a14:imgEffect>
                  </a14:imgLayer>
                </a14:imgProps>
              </a:ext>
              <a:ext uri="{28A0092B-C50C-407E-A947-70E740481C1C}">
                <a14:useLocalDpi xmlns:a14="http://schemas.microsoft.com/office/drawing/2010/main" val="0"/>
              </a:ext>
            </a:extLst>
          </a:blip>
          <a:srcRect l="17648" r="94"/>
          <a:stretch/>
        </p:blipFill>
        <p:spPr>
          <a:xfrm>
            <a:off x="4572000" y="1666978"/>
            <a:ext cx="3853147" cy="3514622"/>
          </a:xfrm>
          <a:ln w="25400">
            <a:solidFill>
              <a:schemeClr val="bg1">
                <a:lumMod val="50000"/>
              </a:schemeClr>
            </a:solidFill>
          </a:ln>
        </p:spPr>
      </p:pic>
      <p:sp>
        <p:nvSpPr>
          <p:cNvPr id="7" name="TextBox 6"/>
          <p:cNvSpPr txBox="1"/>
          <p:nvPr/>
        </p:nvSpPr>
        <p:spPr>
          <a:xfrm>
            <a:off x="4572000" y="5257800"/>
            <a:ext cx="3657600" cy="523220"/>
          </a:xfrm>
          <a:prstGeom prst="rect">
            <a:avLst/>
          </a:prstGeom>
          <a:noFill/>
        </p:spPr>
        <p:txBody>
          <a:bodyPr wrap="square" rtlCol="0">
            <a:spAutoFit/>
          </a:bodyPr>
          <a:lstStyle/>
          <a:p>
            <a:r>
              <a:rPr lang="en-US" sz="1400" dirty="0"/>
              <a:t>Downstream of Mile Post 28 (February) – </a:t>
            </a:r>
          </a:p>
          <a:p>
            <a:pPr algn="r"/>
            <a:r>
              <a:rPr lang="en-US" sz="1400" dirty="0"/>
              <a:t>Photo by Peter Cleary</a:t>
            </a:r>
          </a:p>
        </p:txBody>
      </p:sp>
    </p:spTree>
    <p:extLst>
      <p:ext uri="{BB962C8B-B14F-4D97-AF65-F5344CB8AC3E}">
        <p14:creationId xmlns:p14="http://schemas.microsoft.com/office/powerpoint/2010/main" val="3671030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DCFF50-B398-42D0-9047-B9849054812C}"/>
              </a:ext>
            </a:extLst>
          </p:cNvPr>
          <p:cNvSpPr txBox="1">
            <a:spLocks/>
          </p:cNvSpPr>
          <p:nvPr/>
        </p:nvSpPr>
        <p:spPr>
          <a:xfrm>
            <a:off x="914400" y="914400"/>
            <a:ext cx="7391400" cy="91440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en-US" sz="4000" dirty="0">
                <a:effectLst/>
                <a:latin typeface="Calibri" panose="020F0502020204030204" pitchFamily="34" charset="0"/>
              </a:rPr>
              <a:t>Acknowledgements</a:t>
            </a:r>
          </a:p>
        </p:txBody>
      </p:sp>
      <p:sp>
        <p:nvSpPr>
          <p:cNvPr id="4" name="Content Placeholder 3"/>
          <p:cNvSpPr>
            <a:spLocks noGrp="1"/>
          </p:cNvSpPr>
          <p:nvPr>
            <p:ph sz="quarter" idx="13"/>
          </p:nvPr>
        </p:nvSpPr>
        <p:spPr>
          <a:xfrm>
            <a:off x="876300" y="2133600"/>
            <a:ext cx="7391400" cy="3017520"/>
          </a:xfrm>
        </p:spPr>
        <p:txBody>
          <a:bodyPr>
            <a:normAutofit/>
          </a:bodyPr>
          <a:lstStyle/>
          <a:p>
            <a:pPr marL="365760" lvl="1" indent="0" algn="ctr">
              <a:spcAft>
                <a:spcPts val="1800"/>
              </a:spcAft>
              <a:buClrTx/>
              <a:buNone/>
            </a:pPr>
            <a:r>
              <a:rPr lang="en-US" sz="2800" dirty="0" smtClean="0"/>
              <a:t>NOAA Fisheries</a:t>
            </a:r>
          </a:p>
          <a:p>
            <a:pPr marL="365760" lvl="1" indent="0" algn="ctr">
              <a:spcAft>
                <a:spcPts val="1800"/>
              </a:spcAft>
              <a:buClrTx/>
              <a:buNone/>
            </a:pPr>
            <a:r>
              <a:rPr lang="en-US" sz="2800" dirty="0" smtClean="0"/>
              <a:t>Idaho Fish and Game</a:t>
            </a:r>
          </a:p>
          <a:p>
            <a:pPr marL="365760" lvl="1" indent="0" algn="ctr">
              <a:spcAft>
                <a:spcPts val="1800"/>
              </a:spcAft>
              <a:buClrTx/>
              <a:buNone/>
            </a:pPr>
            <a:r>
              <a:rPr lang="en-US" sz="2800" dirty="0" smtClean="0"/>
              <a:t>NPT BPA </a:t>
            </a:r>
            <a:r>
              <a:rPr lang="en-US" sz="2800" dirty="0"/>
              <a:t>Project # </a:t>
            </a:r>
            <a:r>
              <a:rPr lang="en-US" sz="2800" dirty="0" smtClean="0"/>
              <a:t>200003600</a:t>
            </a:r>
          </a:p>
          <a:p>
            <a:pPr marL="365760" lvl="1" indent="0" algn="ctr">
              <a:spcAft>
                <a:spcPts val="1800"/>
              </a:spcAft>
              <a:buClrTx/>
              <a:buNone/>
            </a:pPr>
            <a:r>
              <a:rPr lang="en-US" sz="2800" dirty="0"/>
              <a:t>Pacific States Marine Fisheries Commission</a:t>
            </a:r>
          </a:p>
          <a:p>
            <a:pPr marL="365760" lvl="1" indent="0" algn="ctr">
              <a:spcAft>
                <a:spcPts val="1800"/>
              </a:spcAft>
              <a:buClrTx/>
              <a:buNone/>
            </a:pPr>
            <a:endParaRPr lang="en-US" sz="2800" dirty="0" smtClean="0"/>
          </a:p>
        </p:txBody>
      </p:sp>
    </p:spTree>
    <p:extLst>
      <p:ext uri="{BB962C8B-B14F-4D97-AF65-F5344CB8AC3E}">
        <p14:creationId xmlns:p14="http://schemas.microsoft.com/office/powerpoint/2010/main" val="40338117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15200" cy="1066800"/>
          </a:xfrm>
        </p:spPr>
        <p:txBody>
          <a:bodyPr/>
          <a:lstStyle/>
          <a:p>
            <a:pPr marL="0" indent="0" algn="ctr">
              <a:buNone/>
            </a:pPr>
            <a:r>
              <a:rPr lang="en-US" sz="3200" dirty="0">
                <a:effectLst/>
                <a:latin typeface="Calibri" panose="020F0502020204030204" pitchFamily="34" charset="0"/>
              </a:rPr>
              <a:t>Questions &amp; Discussion</a:t>
            </a:r>
          </a:p>
        </p:txBody>
      </p:sp>
      <p:pic>
        <p:nvPicPr>
          <p:cNvPr id="4" name="Content Placeholder 3"/>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914400" y="1600200"/>
            <a:ext cx="7315200" cy="4136571"/>
          </a:xfrm>
          <a:ln w="25400">
            <a:solidFill>
              <a:schemeClr val="bg1">
                <a:lumMod val="50000"/>
              </a:schemeClr>
            </a:solidFill>
          </a:ln>
        </p:spPr>
      </p:pic>
      <p:sp>
        <p:nvSpPr>
          <p:cNvPr id="5" name="TextBox 4"/>
          <p:cNvSpPr txBox="1"/>
          <p:nvPr/>
        </p:nvSpPr>
        <p:spPr>
          <a:xfrm>
            <a:off x="4572000" y="5791200"/>
            <a:ext cx="3657600" cy="307777"/>
          </a:xfrm>
          <a:prstGeom prst="rect">
            <a:avLst/>
          </a:prstGeom>
          <a:noFill/>
        </p:spPr>
        <p:txBody>
          <a:bodyPr wrap="square" rtlCol="0">
            <a:spAutoFit/>
          </a:bodyPr>
          <a:lstStyle/>
          <a:p>
            <a:pPr algn="r"/>
            <a:r>
              <a:rPr lang="en-US" sz="1400" dirty="0"/>
              <a:t>Mill Creek 2016 – Photo by Johnny Wright</a:t>
            </a:r>
          </a:p>
        </p:txBody>
      </p:sp>
    </p:spTree>
    <p:extLst>
      <p:ext uri="{BB962C8B-B14F-4D97-AF65-F5344CB8AC3E}">
        <p14:creationId xmlns:p14="http://schemas.microsoft.com/office/powerpoint/2010/main" val="3243634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21" y="152400"/>
            <a:ext cx="8633079" cy="6597396"/>
          </a:xfrm>
          <a:prstGeom prst="rect">
            <a:avLst/>
          </a:prstGeom>
          <a:ln w="25400">
            <a:solidFill>
              <a:schemeClr val="bg1">
                <a:lumMod val="50000"/>
              </a:schemeClr>
            </a:solidFill>
          </a:ln>
        </p:spPr>
      </p:pic>
    </p:spTree>
    <p:extLst>
      <p:ext uri="{BB962C8B-B14F-4D97-AF65-F5344CB8AC3E}">
        <p14:creationId xmlns:p14="http://schemas.microsoft.com/office/powerpoint/2010/main" val="562069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1" y="191167"/>
            <a:ext cx="8621649" cy="6580251"/>
          </a:xfrm>
          <a:prstGeom prst="rect">
            <a:avLst/>
          </a:prstGeom>
          <a:ln w="28575">
            <a:solidFill>
              <a:schemeClr val="bg1">
                <a:lumMod val="50000"/>
              </a:schemeClr>
            </a:solidFill>
          </a:ln>
        </p:spPr>
      </p:pic>
    </p:spTree>
    <p:extLst>
      <p:ext uri="{BB962C8B-B14F-4D97-AF65-F5344CB8AC3E}">
        <p14:creationId xmlns:p14="http://schemas.microsoft.com/office/powerpoint/2010/main" val="2459290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304800"/>
            <a:ext cx="6512511" cy="1143000"/>
          </a:xfrm>
        </p:spPr>
        <p:txBody>
          <a:bodyPr/>
          <a:lstStyle/>
          <a:p>
            <a:pPr marL="0" indent="0" algn="ctr">
              <a:buNone/>
            </a:pPr>
            <a:r>
              <a:rPr lang="en-US" sz="3200" dirty="0">
                <a:effectLst/>
                <a:latin typeface="Calibri" panose="020F0502020204030204" pitchFamily="34" charset="0"/>
              </a:rPr>
              <a:t>South Fork Clearwater Steelhead</a:t>
            </a:r>
            <a:br>
              <a:rPr lang="en-US" sz="3200" dirty="0">
                <a:effectLst/>
                <a:latin typeface="Calibri" panose="020F0502020204030204" pitchFamily="34" charset="0"/>
              </a:rPr>
            </a:br>
            <a:r>
              <a:rPr lang="en-US" sz="3200" dirty="0">
                <a:effectLst/>
                <a:latin typeface="Calibri" panose="020F0502020204030204" pitchFamily="34" charset="0"/>
              </a:rPr>
              <a:t>Hatchery Programs and Goals</a:t>
            </a:r>
          </a:p>
        </p:txBody>
      </p:sp>
      <p:sp>
        <p:nvSpPr>
          <p:cNvPr id="4" name="Content Placeholder 3"/>
          <p:cNvSpPr>
            <a:spLocks noGrp="1"/>
          </p:cNvSpPr>
          <p:nvPr>
            <p:ph sz="quarter" idx="13"/>
          </p:nvPr>
        </p:nvSpPr>
        <p:spPr>
          <a:xfrm>
            <a:off x="609600" y="1676400"/>
            <a:ext cx="4114800" cy="4419600"/>
          </a:xfrm>
        </p:spPr>
        <p:txBody>
          <a:bodyPr/>
          <a:lstStyle/>
          <a:p>
            <a:pPr>
              <a:buClr>
                <a:schemeClr val="tx1"/>
              </a:buClr>
              <a:buFont typeface="Arial" panose="020B0604020202020204" pitchFamily="34" charset="0"/>
              <a:buChar char="•"/>
            </a:pPr>
            <a:r>
              <a:rPr lang="en-US" dirty="0"/>
              <a:t>Annual Production Goals: 1,173,000 smolts</a:t>
            </a:r>
          </a:p>
          <a:p>
            <a:pPr>
              <a:buClr>
                <a:schemeClr val="tx1"/>
              </a:buClr>
              <a:buFont typeface="Arial" panose="020B0604020202020204" pitchFamily="34" charset="0"/>
              <a:buChar char="•"/>
            </a:pPr>
            <a:r>
              <a:rPr lang="en-US" dirty="0" smtClean="0"/>
              <a:t>Harvest Mitigation</a:t>
            </a:r>
          </a:p>
          <a:p>
            <a:pPr lvl="1">
              <a:buClr>
                <a:schemeClr val="tx1"/>
              </a:buClr>
              <a:buFont typeface="Arial" panose="020B0604020202020204" pitchFamily="34" charset="0"/>
              <a:buChar char="•"/>
            </a:pPr>
            <a:r>
              <a:rPr lang="en-US" dirty="0" smtClean="0"/>
              <a:t>840,000 smolts released</a:t>
            </a:r>
            <a:endParaRPr lang="en-US" dirty="0"/>
          </a:p>
          <a:p>
            <a:pPr lvl="1">
              <a:buClr>
                <a:schemeClr val="tx1"/>
              </a:buClr>
              <a:buFont typeface="Arial" panose="020B0604020202020204" pitchFamily="34" charset="0"/>
              <a:buChar char="•"/>
            </a:pPr>
            <a:r>
              <a:rPr lang="en-US" dirty="0"/>
              <a:t>Mostly clipped (Conventional)</a:t>
            </a:r>
          </a:p>
          <a:p>
            <a:pPr>
              <a:buClr>
                <a:schemeClr val="tx1"/>
              </a:buClr>
              <a:buFont typeface="Arial" panose="020B0604020202020204" pitchFamily="34" charset="0"/>
              <a:buChar char="•"/>
            </a:pPr>
            <a:r>
              <a:rPr lang="en-US" dirty="0" smtClean="0"/>
              <a:t>Hatchery Supplementation</a:t>
            </a:r>
          </a:p>
          <a:p>
            <a:pPr lvl="1">
              <a:buClr>
                <a:schemeClr val="tx1"/>
              </a:buClr>
              <a:buFont typeface="Arial" panose="020B0604020202020204" pitchFamily="34" charset="0"/>
              <a:buChar char="•"/>
            </a:pPr>
            <a:r>
              <a:rPr lang="en-US" dirty="0" smtClean="0"/>
              <a:t>330,000 smolts released</a:t>
            </a:r>
            <a:endParaRPr lang="en-US" dirty="0"/>
          </a:p>
          <a:p>
            <a:pPr lvl="1">
              <a:buClr>
                <a:schemeClr val="tx1"/>
              </a:buClr>
              <a:buFont typeface="Arial" panose="020B0604020202020204" pitchFamily="34" charset="0"/>
              <a:buChar char="•"/>
            </a:pPr>
            <a:r>
              <a:rPr lang="en-US" dirty="0"/>
              <a:t>Unclipped (</a:t>
            </a:r>
            <a:r>
              <a:rPr lang="en-US" dirty="0" smtClean="0"/>
              <a:t>Supplementation)</a:t>
            </a:r>
            <a:endParaRPr lang="en-US" dirty="0"/>
          </a:p>
          <a:p>
            <a:pPr>
              <a:buClr>
                <a:schemeClr val="tx1"/>
              </a:buClr>
              <a:buFont typeface="Arial" panose="020B0604020202020204" pitchFamily="34" charset="0"/>
              <a:buChar char="•"/>
            </a:pPr>
            <a:r>
              <a:rPr lang="en-US" dirty="0"/>
              <a:t>Smolts released at three or more locations</a:t>
            </a:r>
          </a:p>
        </p:txBody>
      </p:sp>
      <p:pic>
        <p:nvPicPr>
          <p:cNvPr id="2050" name="Picture 2"/>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4791458" y="1625666"/>
            <a:ext cx="4200142" cy="4394134"/>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456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85800"/>
            <a:ext cx="6512511" cy="914400"/>
          </a:xfrm>
        </p:spPr>
        <p:txBody>
          <a:bodyPr/>
          <a:lstStyle/>
          <a:p>
            <a:pPr marL="0" indent="0" algn="ctr">
              <a:buNone/>
            </a:pPr>
            <a:r>
              <a:rPr lang="en-US" sz="3200" dirty="0">
                <a:effectLst/>
                <a:latin typeface="Calibri" panose="020F0502020204030204" pitchFamily="34" charset="0"/>
              </a:rPr>
              <a:t>Management Questions</a:t>
            </a:r>
          </a:p>
        </p:txBody>
      </p:sp>
      <p:sp>
        <p:nvSpPr>
          <p:cNvPr id="3" name="Content Placeholder 2"/>
          <p:cNvSpPr>
            <a:spLocks noGrp="1"/>
          </p:cNvSpPr>
          <p:nvPr>
            <p:ph sz="quarter" idx="13"/>
          </p:nvPr>
        </p:nvSpPr>
        <p:spPr>
          <a:xfrm>
            <a:off x="914400" y="1600200"/>
            <a:ext cx="7315200" cy="3810000"/>
          </a:xfrm>
        </p:spPr>
        <p:txBody>
          <a:bodyPr>
            <a:normAutofit/>
          </a:bodyPr>
          <a:lstStyle/>
          <a:p>
            <a:pPr>
              <a:spcBef>
                <a:spcPts val="1200"/>
              </a:spcBef>
              <a:spcAft>
                <a:spcPts val="1200"/>
              </a:spcAft>
              <a:buClrTx/>
              <a:buFont typeface="Arial" panose="020B0604020202020204" pitchFamily="34" charset="0"/>
              <a:buChar char="•"/>
            </a:pPr>
            <a:r>
              <a:rPr lang="en-US" sz="2400" dirty="0"/>
              <a:t>Are hatchery origin spawners using the same spawning areas as natural origin spawners?</a:t>
            </a:r>
          </a:p>
          <a:p>
            <a:pPr>
              <a:spcBef>
                <a:spcPts val="1200"/>
              </a:spcBef>
              <a:spcAft>
                <a:spcPts val="1200"/>
              </a:spcAft>
              <a:buClrTx/>
              <a:buFont typeface="Arial" panose="020B0604020202020204" pitchFamily="34" charset="0"/>
              <a:buChar char="•"/>
            </a:pPr>
            <a:r>
              <a:rPr lang="en-US" sz="2400" dirty="0"/>
              <a:t>Are Conventional and </a:t>
            </a:r>
            <a:r>
              <a:rPr lang="en-US" sz="2400" dirty="0" smtClean="0"/>
              <a:t>Supplementation </a:t>
            </a:r>
            <a:r>
              <a:rPr lang="en-US" sz="2400" dirty="0"/>
              <a:t>hatchery spawners using the same spawning areas?</a:t>
            </a:r>
          </a:p>
          <a:p>
            <a:pPr>
              <a:spcBef>
                <a:spcPts val="1200"/>
              </a:spcBef>
              <a:spcAft>
                <a:spcPts val="1200"/>
              </a:spcAft>
              <a:buClrTx/>
              <a:buFont typeface="Arial" panose="020B0604020202020204" pitchFamily="34" charset="0"/>
              <a:buChar char="•"/>
            </a:pPr>
            <a:r>
              <a:rPr lang="en-US" sz="2400" dirty="0"/>
              <a:t>Are </a:t>
            </a:r>
            <a:r>
              <a:rPr lang="en-US" sz="2400" dirty="0" smtClean="0"/>
              <a:t>Supplementation </a:t>
            </a:r>
            <a:r>
              <a:rPr lang="en-US" sz="2400" dirty="0"/>
              <a:t>hatchery spawners more likely to than Conventional spawners to access spawning habitat upstream of Rkm 84?</a:t>
            </a:r>
          </a:p>
        </p:txBody>
      </p:sp>
    </p:spTree>
    <p:extLst>
      <p:ext uri="{BB962C8B-B14F-4D97-AF65-F5344CB8AC3E}">
        <p14:creationId xmlns:p14="http://schemas.microsoft.com/office/powerpoint/2010/main" val="1543672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15200" cy="1524000"/>
          </a:xfrm>
        </p:spPr>
        <p:txBody>
          <a:bodyPr/>
          <a:lstStyle/>
          <a:p>
            <a:pPr marL="0" indent="0" algn="ctr">
              <a:buNone/>
            </a:pPr>
            <a:r>
              <a:rPr lang="en-US" sz="2800" dirty="0">
                <a:effectLst/>
                <a:latin typeface="Calibri" panose="020F0502020204030204" pitchFamily="34" charset="0"/>
              </a:rPr>
              <a:t>The Percent of Juvenile </a:t>
            </a:r>
            <a:br>
              <a:rPr lang="en-US" sz="2800" dirty="0">
                <a:effectLst/>
                <a:latin typeface="Calibri" panose="020F0502020204030204" pitchFamily="34" charset="0"/>
              </a:rPr>
            </a:br>
            <a:r>
              <a:rPr lang="en-US" sz="2800" dirty="0">
                <a:effectLst/>
                <a:latin typeface="Calibri" panose="020F0502020204030204" pitchFamily="34" charset="0"/>
              </a:rPr>
              <a:t>Hatchery Steelhead Released </a:t>
            </a:r>
            <a:br>
              <a:rPr lang="en-US" sz="2800" dirty="0">
                <a:effectLst/>
                <a:latin typeface="Calibri" panose="020F0502020204030204" pitchFamily="34" charset="0"/>
              </a:rPr>
            </a:br>
            <a:r>
              <a:rPr lang="en-US" sz="2800" dirty="0">
                <a:effectLst/>
                <a:latin typeface="Calibri" panose="020F0502020204030204" pitchFamily="34" charset="0"/>
              </a:rPr>
              <a:t>by River Kilometer &amp; Program (2008-2016) </a:t>
            </a:r>
          </a:p>
        </p:txBody>
      </p:sp>
      <p:pic>
        <p:nvPicPr>
          <p:cNvPr id="3075" name="Picture 3"/>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371046" y="2273159"/>
            <a:ext cx="6401354" cy="3975241"/>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26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09600"/>
            <a:ext cx="6512511" cy="990600"/>
          </a:xfrm>
        </p:spPr>
        <p:txBody>
          <a:bodyPr/>
          <a:lstStyle/>
          <a:p>
            <a:pPr marL="0" indent="0" algn="ctr">
              <a:buNone/>
            </a:pPr>
            <a:r>
              <a:rPr lang="en-US" sz="3200" dirty="0">
                <a:effectLst/>
                <a:latin typeface="Calibri" panose="020F0502020204030204" pitchFamily="34" charset="0"/>
              </a:rPr>
              <a:t>Methodology</a:t>
            </a:r>
          </a:p>
        </p:txBody>
      </p:sp>
      <p:sp>
        <p:nvSpPr>
          <p:cNvPr id="3" name="Content Placeholder 2"/>
          <p:cNvSpPr>
            <a:spLocks noGrp="1"/>
          </p:cNvSpPr>
          <p:nvPr>
            <p:ph sz="quarter" idx="13"/>
          </p:nvPr>
        </p:nvSpPr>
        <p:spPr>
          <a:xfrm>
            <a:off x="762000" y="1600200"/>
            <a:ext cx="3727703" cy="4495800"/>
          </a:xfrm>
        </p:spPr>
        <p:txBody>
          <a:bodyPr>
            <a:normAutofit/>
          </a:bodyPr>
          <a:lstStyle/>
          <a:p>
            <a:pPr>
              <a:buClr>
                <a:schemeClr val="tx1"/>
              </a:buClr>
              <a:buFont typeface="Arial" panose="020B0604020202020204" pitchFamily="34" charset="0"/>
              <a:buChar char="•"/>
            </a:pPr>
            <a:r>
              <a:rPr lang="en-US" dirty="0"/>
              <a:t>Annually radio tag 120 SFCWR adult steelhead</a:t>
            </a:r>
          </a:p>
          <a:p>
            <a:pPr lvl="1">
              <a:buClr>
                <a:schemeClr val="tx1"/>
              </a:buClr>
              <a:buFont typeface="Arial" panose="020B0604020202020204" pitchFamily="34" charset="0"/>
              <a:buChar char="•"/>
            </a:pPr>
            <a:r>
              <a:rPr lang="en-US" dirty="0"/>
              <a:t>Conventional (n = 40)</a:t>
            </a:r>
          </a:p>
          <a:p>
            <a:pPr lvl="1">
              <a:buClr>
                <a:schemeClr val="tx1"/>
              </a:buClr>
              <a:buFont typeface="Arial" panose="020B0604020202020204" pitchFamily="34" charset="0"/>
              <a:buChar char="•"/>
            </a:pPr>
            <a:r>
              <a:rPr lang="en-US" dirty="0" smtClean="0"/>
              <a:t>Supplementation </a:t>
            </a:r>
            <a:r>
              <a:rPr lang="en-US" dirty="0"/>
              <a:t>(n = 40)</a:t>
            </a:r>
          </a:p>
          <a:p>
            <a:pPr lvl="1">
              <a:buClr>
                <a:schemeClr val="tx1"/>
              </a:buClr>
              <a:buFont typeface="Arial" panose="020B0604020202020204" pitchFamily="34" charset="0"/>
              <a:buChar char="•"/>
            </a:pPr>
            <a:r>
              <a:rPr lang="en-US" dirty="0"/>
              <a:t>Natural (n = 40)</a:t>
            </a:r>
          </a:p>
          <a:p>
            <a:pPr>
              <a:buClr>
                <a:schemeClr val="tx1"/>
              </a:buClr>
              <a:buFont typeface="Arial" panose="020B0604020202020204" pitchFamily="34" charset="0"/>
              <a:buChar char="•"/>
            </a:pPr>
            <a:r>
              <a:rPr lang="en-US" dirty="0"/>
              <a:t> Track to furthest upstream location using fixed and mobile receivers</a:t>
            </a:r>
          </a:p>
          <a:p>
            <a:pPr>
              <a:buClr>
                <a:schemeClr val="tx1"/>
              </a:buClr>
              <a:buFont typeface="Arial" panose="020B0604020202020204" pitchFamily="34" charset="0"/>
              <a:buChar char="•"/>
            </a:pPr>
            <a:r>
              <a:rPr lang="en-US" dirty="0"/>
              <a:t>Convert waypoints to closest river kilometer</a:t>
            </a:r>
          </a:p>
        </p:txBody>
      </p:sp>
      <p:pic>
        <p:nvPicPr>
          <p:cNvPr id="5" name="Content Placeholder 4"/>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23168" r="10045"/>
          <a:stretch/>
        </p:blipFill>
        <p:spPr>
          <a:xfrm>
            <a:off x="4638864" y="1715913"/>
            <a:ext cx="3561161" cy="3999087"/>
          </a:xfrm>
          <a:ln w="25400">
            <a:solidFill>
              <a:schemeClr val="bg1">
                <a:lumMod val="50000"/>
              </a:schemeClr>
            </a:solidFill>
          </a:ln>
        </p:spPr>
      </p:pic>
    </p:spTree>
    <p:extLst>
      <p:ext uri="{BB962C8B-B14F-4D97-AF65-F5344CB8AC3E}">
        <p14:creationId xmlns:p14="http://schemas.microsoft.com/office/powerpoint/2010/main" val="145607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744" y="609600"/>
            <a:ext cx="6512511" cy="1143000"/>
          </a:xfrm>
        </p:spPr>
        <p:txBody>
          <a:bodyPr/>
          <a:lstStyle/>
          <a:p>
            <a:pPr marL="0" indent="0" algn="ctr">
              <a:buNone/>
            </a:pPr>
            <a:r>
              <a:rPr lang="en-US" sz="3200" dirty="0">
                <a:effectLst/>
                <a:latin typeface="Calibri" panose="020F0502020204030204" pitchFamily="34" charset="0"/>
              </a:rPr>
              <a:t>Methodology</a:t>
            </a:r>
            <a:br>
              <a:rPr lang="en-US" sz="3200" dirty="0">
                <a:effectLst/>
                <a:latin typeface="Calibri" panose="020F0502020204030204" pitchFamily="34" charset="0"/>
              </a:rPr>
            </a:br>
            <a:r>
              <a:rPr lang="en-US" sz="3200" dirty="0">
                <a:effectLst/>
                <a:latin typeface="Calibri" panose="020F0502020204030204" pitchFamily="34" charset="0"/>
              </a:rPr>
              <a:t>(continued)</a:t>
            </a:r>
          </a:p>
        </p:txBody>
      </p:sp>
      <p:sp>
        <p:nvSpPr>
          <p:cNvPr id="3" name="Content Placeholder 2"/>
          <p:cNvSpPr>
            <a:spLocks noGrp="1"/>
          </p:cNvSpPr>
          <p:nvPr>
            <p:ph sz="quarter" idx="13"/>
          </p:nvPr>
        </p:nvSpPr>
        <p:spPr>
          <a:xfrm>
            <a:off x="914400" y="2057400"/>
            <a:ext cx="7315200" cy="3810000"/>
          </a:xfrm>
        </p:spPr>
        <p:txBody>
          <a:bodyPr>
            <a:normAutofit/>
          </a:bodyPr>
          <a:lstStyle/>
          <a:p>
            <a:pPr>
              <a:buClr>
                <a:schemeClr val="tx1"/>
              </a:buClr>
              <a:buFont typeface="Arial" panose="020B0604020202020204" pitchFamily="34" charset="0"/>
              <a:buChar char="•"/>
            </a:pPr>
            <a:r>
              <a:rPr lang="en-US" dirty="0" smtClean="0"/>
              <a:t>Target </a:t>
            </a:r>
            <a:r>
              <a:rPr lang="en-US" dirty="0"/>
              <a:t>PIT tagged adult returns for radio </a:t>
            </a:r>
            <a:r>
              <a:rPr lang="en-US" dirty="0" smtClean="0"/>
              <a:t>tagging at Lower Granite Dam in the fall</a:t>
            </a:r>
            <a:endParaRPr lang="en-US" dirty="0"/>
          </a:p>
          <a:p>
            <a:pPr lvl="1">
              <a:buClr>
                <a:schemeClr val="tx1"/>
              </a:buClr>
              <a:buFont typeface="Arial" panose="020B0604020202020204" pitchFamily="34" charset="0"/>
              <a:buChar char="•"/>
            </a:pPr>
            <a:r>
              <a:rPr lang="en-US" dirty="0"/>
              <a:t>Identify adults Bonneville Dam </a:t>
            </a:r>
          </a:p>
          <a:p>
            <a:pPr lvl="1">
              <a:buClr>
                <a:schemeClr val="tx1"/>
              </a:buClr>
              <a:buFont typeface="Arial" panose="020B0604020202020204" pitchFamily="34" charset="0"/>
              <a:buChar char="•"/>
            </a:pPr>
            <a:r>
              <a:rPr lang="en-US" dirty="0"/>
              <a:t>Identify the hatchery program and release location</a:t>
            </a:r>
          </a:p>
          <a:p>
            <a:pPr lvl="1">
              <a:buClr>
                <a:schemeClr val="tx1"/>
              </a:buClr>
              <a:buFont typeface="Arial" panose="020B0604020202020204" pitchFamily="34" charset="0"/>
              <a:buChar char="•"/>
            </a:pPr>
            <a:r>
              <a:rPr lang="en-US" dirty="0" smtClean="0"/>
              <a:t>Capture targeted adults at </a:t>
            </a:r>
            <a:r>
              <a:rPr lang="en-US" dirty="0"/>
              <a:t>Lower Granite Dam</a:t>
            </a:r>
          </a:p>
          <a:p>
            <a:pPr>
              <a:buClr>
                <a:schemeClr val="tx1"/>
              </a:buClr>
              <a:buFont typeface="Arial" panose="020B0604020202020204" pitchFamily="34" charset="0"/>
              <a:buChar char="•"/>
            </a:pPr>
            <a:r>
              <a:rPr lang="en-US" dirty="0"/>
              <a:t> </a:t>
            </a:r>
            <a:r>
              <a:rPr lang="en-US" dirty="0" smtClean="0"/>
              <a:t>Radio tag angle caught fish in the spring</a:t>
            </a:r>
            <a:endParaRPr lang="en-US" dirty="0"/>
          </a:p>
          <a:p>
            <a:pPr lvl="1">
              <a:buClr>
                <a:schemeClr val="tx1"/>
              </a:buClr>
              <a:buFont typeface="Arial" panose="020B0604020202020204" pitchFamily="34" charset="0"/>
              <a:buChar char="•"/>
            </a:pPr>
            <a:r>
              <a:rPr lang="en-US" dirty="0"/>
              <a:t>Use marks and tags to determine hatchery program</a:t>
            </a:r>
          </a:p>
          <a:p>
            <a:pPr lvl="1">
              <a:buClr>
                <a:schemeClr val="tx1"/>
              </a:buClr>
              <a:buFont typeface="Arial" panose="020B0604020202020204" pitchFamily="34" charset="0"/>
              <a:buChar char="•"/>
            </a:pPr>
            <a:r>
              <a:rPr lang="en-US" dirty="0"/>
              <a:t>Use </a:t>
            </a:r>
            <a:r>
              <a:rPr lang="en-US" dirty="0" smtClean="0"/>
              <a:t>genetic </a:t>
            </a:r>
            <a:r>
              <a:rPr lang="en-US" dirty="0"/>
              <a:t>analysis to verify origin</a:t>
            </a:r>
          </a:p>
        </p:txBody>
      </p:sp>
    </p:spTree>
    <p:extLst>
      <p:ext uri="{BB962C8B-B14F-4D97-AF65-F5344CB8AC3E}">
        <p14:creationId xmlns:p14="http://schemas.microsoft.com/office/powerpoint/2010/main" val="1129936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2821</TotalTime>
  <Words>2291</Words>
  <Application>Microsoft Office PowerPoint</Application>
  <PresentationFormat>On-screen Show (4:3)</PresentationFormat>
  <Paragraphs>174</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Slipstream</vt:lpstr>
      <vt:lpstr>Dispersion of South Fork  Clearwater River Steelhead Spawners</vt:lpstr>
      <vt:lpstr>Purpose</vt:lpstr>
      <vt:lpstr>PowerPoint Presentation</vt:lpstr>
      <vt:lpstr>PowerPoint Presentation</vt:lpstr>
      <vt:lpstr>South Fork Clearwater Steelhead Hatchery Programs and Goals</vt:lpstr>
      <vt:lpstr>Management Questions</vt:lpstr>
      <vt:lpstr>The Percent of Juvenile  Hatchery Steelhead Released  by River Kilometer &amp; Program (2008-2016) </vt:lpstr>
      <vt:lpstr>Methodology</vt:lpstr>
      <vt:lpstr>Methodology (continued)</vt:lpstr>
      <vt:lpstr>Methodology (continued)</vt:lpstr>
      <vt:lpstr>Methodology (continued)</vt:lpstr>
      <vt:lpstr>Topography</vt:lpstr>
      <vt:lpstr>Radio Tagging Accomplishments (2013-2017)</vt:lpstr>
      <vt:lpstr>Tracking Accomplishments (2013 – 2017)</vt:lpstr>
      <vt:lpstr>Example of Spawning Locations (2014)</vt:lpstr>
      <vt:lpstr>PowerPoint Presentation</vt:lpstr>
      <vt:lpstr>Comparison of Mean River Kilometer Spawned (2013 - 2017)</vt:lpstr>
      <vt:lpstr>Inter-Annual Mean Spawning Locations by River Sections (2013 - 2017)</vt:lpstr>
      <vt:lpstr>Detections in Tributaries  (2013 - 2017)</vt:lpstr>
      <vt:lpstr>Spawn Timing (2013 - 2017)</vt:lpstr>
      <vt:lpstr>Inter-Annual Mean Spawn Timing by River Sections (2013 - 2017)</vt:lpstr>
      <vt:lpstr>Mile Post 28 (A.K.A The Velocity Barrier)</vt:lpstr>
      <vt:lpstr>Percent of Radio Tagged Steelhead Detected Upstream of River Kilometer 71 (2013 - 2017)</vt:lpstr>
      <vt:lpstr>Inter-Annual Percent Passaging the Velocity Barrier (2013 - 2017)</vt:lpstr>
      <vt:lpstr>PowerPoint Presentation</vt:lpstr>
      <vt:lpstr>Answers to Management Questions</vt:lpstr>
      <vt:lpstr>Answers to Management Questions</vt:lpstr>
      <vt:lpstr>PowerPoint Presentation</vt:lpstr>
      <vt:lpstr>Questions &amp; Discussion</vt:lpstr>
    </vt:vector>
  </TitlesOfParts>
  <Company>Nez Perce Tribe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Cleary</dc:creator>
  <cp:lastModifiedBy>Peter Cleary</cp:lastModifiedBy>
  <cp:revision>190</cp:revision>
  <cp:lastPrinted>2018-03-14T17:03:56Z</cp:lastPrinted>
  <dcterms:created xsi:type="dcterms:W3CDTF">2018-01-25T21:03:54Z</dcterms:created>
  <dcterms:modified xsi:type="dcterms:W3CDTF">2018-03-20T03:27:22Z</dcterms:modified>
</cp:coreProperties>
</file>